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Lst>
  <p:sldSz cy="5143500" cx="9144000"/>
  <p:notesSz cx="6858000" cy="9144000"/>
  <p:embeddedFontLst>
    <p:embeddedFont>
      <p:font typeface="Raleway"/>
      <p:regular r:id="rId48"/>
      <p:bold r:id="rId49"/>
      <p:italic r:id="rId50"/>
      <p:boldItalic r:id="rId51"/>
    </p:embeddedFont>
    <p:embeddedFont>
      <p:font typeface="Montserrat"/>
      <p:regular r:id="rId52"/>
      <p:bold r:id="rId53"/>
      <p:italic r:id="rId54"/>
      <p:boldItalic r:id="rId55"/>
    </p:embeddedFont>
    <p:embeddedFont>
      <p:font typeface="Lato"/>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00149A7-0C2B-4CBF-A2CA-DF2CAD997721}">
  <a:tblStyle styleId="{600149A7-0C2B-4CBF-A2CA-DF2CAD99772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Raleway-regular.fntdata"/><Relationship Id="rId47" Type="http://schemas.openxmlformats.org/officeDocument/2006/relationships/slide" Target="slides/slide41.xml"/><Relationship Id="rId49" Type="http://schemas.openxmlformats.org/officeDocument/2006/relationships/font" Target="fonts/Raleway-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aleway-boldItalic.fntdata"/><Relationship Id="rId50" Type="http://schemas.openxmlformats.org/officeDocument/2006/relationships/font" Target="fonts/Raleway-italic.fntdata"/><Relationship Id="rId53" Type="http://schemas.openxmlformats.org/officeDocument/2006/relationships/font" Target="fonts/Montserrat-bold.fntdata"/><Relationship Id="rId52" Type="http://schemas.openxmlformats.org/officeDocument/2006/relationships/font" Target="fonts/Montserrat-regular.fntdata"/><Relationship Id="rId11" Type="http://schemas.openxmlformats.org/officeDocument/2006/relationships/slide" Target="slides/slide5.xml"/><Relationship Id="rId55" Type="http://schemas.openxmlformats.org/officeDocument/2006/relationships/font" Target="fonts/Montserrat-boldItalic.fntdata"/><Relationship Id="rId10" Type="http://schemas.openxmlformats.org/officeDocument/2006/relationships/slide" Target="slides/slide4.xml"/><Relationship Id="rId54" Type="http://schemas.openxmlformats.org/officeDocument/2006/relationships/font" Target="fonts/Montserrat-italic.fntdata"/><Relationship Id="rId13" Type="http://schemas.openxmlformats.org/officeDocument/2006/relationships/slide" Target="slides/slide7.xml"/><Relationship Id="rId57" Type="http://schemas.openxmlformats.org/officeDocument/2006/relationships/font" Target="fonts/Lato-bold.fntdata"/><Relationship Id="rId12" Type="http://schemas.openxmlformats.org/officeDocument/2006/relationships/slide" Target="slides/slide6.xml"/><Relationship Id="rId56" Type="http://schemas.openxmlformats.org/officeDocument/2006/relationships/font" Target="fonts/Lato-regular.fntdata"/><Relationship Id="rId15" Type="http://schemas.openxmlformats.org/officeDocument/2006/relationships/slide" Target="slides/slide9.xml"/><Relationship Id="rId59" Type="http://schemas.openxmlformats.org/officeDocument/2006/relationships/font" Target="fonts/Lato-boldItalic.fntdata"/><Relationship Id="rId14" Type="http://schemas.openxmlformats.org/officeDocument/2006/relationships/slide" Target="slides/slide8.xml"/><Relationship Id="rId58" Type="http://schemas.openxmlformats.org/officeDocument/2006/relationships/font" Target="fonts/Lato-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g8eee6f13fa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8eee6f13fa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8ef68be21f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8ef68be21f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8ef68be21f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8ef68be21f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8ef68be21f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8ef68be21f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eee6f13fa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eee6f13fa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8ef4049237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8ef404923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8eee6f13fa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8eee6f13fa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8eee6f13fa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8eee6f13fa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8eee6f13fa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8eee6f13fa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8df86e38fc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8df86e38fc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ef404923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ef404923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8df86e38fc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8df86e38fc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8ef68be21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8ef68be21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df86e38fc_7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df86e38fc_7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8df86e38fc_7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8df86e38fc_7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8df86e38fc_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8df86e38fc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f88252dc4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f88252dc4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8df86e38f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8df86e38f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1f88252dc4_0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1f88252dc4_0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8df86e38fc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df86e38fc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8df86e38fc_5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8df86e38fc_5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8df86e38fc_4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8df86e38fc_4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8df86e38fc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8df86e38fc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8df86e38fc_6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8df86e38fc_6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8df86e38fc_6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8df86e38fc_6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eed2ef843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eed2ef843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8ef404923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8ef404923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8ef404923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8ef404923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8df86e38fc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8df86e38fc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8ef68be21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8ef68be21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8df86e38fc_7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8df86e38fc_7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8ef68be21f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8ef68be21f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8eed2ef84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8eed2ef84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f88252dc4_0_1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f88252dc4_0_1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8ef404923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8ef40492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8ef68be21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8ef68be21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8ef404923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8ef404923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8eee6f13fa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8eee6f13fa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slide" Target="/ppt/slides/slide2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 Id="rId3" Type="http://schemas.openxmlformats.org/officeDocument/2006/relationships/slide" Target="/ppt/slides/slide26.xml"/><Relationship Id="rId4" Type="http://schemas.openxmlformats.org/officeDocument/2006/relationships/slide" Target="/ppt/slides/slide26.xml"/><Relationship Id="rId5" Type="http://schemas.openxmlformats.org/officeDocument/2006/relationships/slide" Target="/ppt/slides/slide26.xml"/><Relationship Id="rId6" Type="http://schemas.openxmlformats.org/officeDocument/2006/relationships/slide" Target="/ppt/slides/slide2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ppt/slides/slide26.xml"/><Relationship Id="rId3" Type="http://schemas.openxmlformats.org/officeDocument/2006/relationships/slide" Target="/ppt/slides/slide26.xml"/><Relationship Id="rId4" Type="http://schemas.openxmlformats.org/officeDocument/2006/relationships/slide" Target="/ppt/slides/slide26.xml"/><Relationship Id="rId5" Type="http://schemas.openxmlformats.org/officeDocument/2006/relationships/slide" Target="/ppt/slides/slide2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30" name="Shape 130"/>
        <p:cNvGrpSpPr/>
        <p:nvPr/>
      </p:nvGrpSpPr>
      <p:grpSpPr>
        <a:xfrm>
          <a:off x="0" y="0"/>
          <a:ext cx="0" cy="0"/>
          <a:chOff x="0" y="0"/>
          <a:chExt cx="0" cy="0"/>
        </a:xfrm>
      </p:grpSpPr>
      <p:sp>
        <p:nvSpPr>
          <p:cNvPr id="131" name="Google Shape;131;p13"/>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32" name="Google Shape;132;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133" name="Shape 133"/>
        <p:cNvGrpSpPr/>
        <p:nvPr/>
      </p:nvGrpSpPr>
      <p:grpSpPr>
        <a:xfrm>
          <a:off x="0" y="0"/>
          <a:ext cx="0" cy="0"/>
          <a:chOff x="0" y="0"/>
          <a:chExt cx="0" cy="0"/>
        </a:xfrm>
      </p:grpSpPr>
      <p:pic>
        <p:nvPicPr>
          <p:cNvPr descr="shutterstock_31891705.jpg" id="134" name="Google Shape;134;p14"/>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135" name="Google Shape;135;p1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137" name="Google Shape;137;p14">
            <a:hlinkClick action="ppaction://hlinksldjump" r:id="rId3"/>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39" name="Google Shape;139;p14"/>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latin typeface="Raleway"/>
                <a:ea typeface="Raleway"/>
                <a:cs typeface="Raleway"/>
                <a:sym typeface="Raleway"/>
              </a:rPr>
              <a:t>Team Cryptonite</a:t>
            </a:r>
            <a:endParaRPr b="1" sz="700">
              <a:latin typeface="Raleway"/>
              <a:ea typeface="Raleway"/>
              <a:cs typeface="Raleway"/>
              <a:sym typeface="Raleway"/>
            </a:endParaRPr>
          </a:p>
        </p:txBody>
      </p:sp>
      <p:sp>
        <p:nvSpPr>
          <p:cNvPr id="140" name="Google Shape;140;p14"/>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latin typeface="Raleway"/>
                <a:ea typeface="Raleway"/>
                <a:cs typeface="Raleway"/>
                <a:sym typeface="Raleway"/>
              </a:rPr>
              <a:t>Made for </a:t>
            </a:r>
            <a:r>
              <a:rPr b="1" lang="en-GB" sz="700">
                <a:latin typeface="Raleway"/>
                <a:ea typeface="Raleway"/>
                <a:cs typeface="Raleway"/>
                <a:sym typeface="Raleway"/>
              </a:rPr>
              <a:t>Smart India Hackathon </a:t>
            </a:r>
            <a:r>
              <a:rPr lang="en-GB" sz="700">
                <a:latin typeface="Raleway"/>
                <a:ea typeface="Raleway"/>
                <a:cs typeface="Raleway"/>
                <a:sym typeface="Raleway"/>
              </a:rPr>
              <a:t>(RK 307)</a:t>
            </a:r>
            <a:endParaRPr sz="700">
              <a:latin typeface="Raleway"/>
              <a:ea typeface="Raleway"/>
              <a:cs typeface="Raleway"/>
              <a:sym typeface="Raleway"/>
            </a:endParaRPr>
          </a:p>
        </p:txBody>
      </p:sp>
      <p:sp>
        <p:nvSpPr>
          <p:cNvPr id="141" name="Google Shape;141;p14"/>
          <p:cNvSpPr txBox="1"/>
          <p:nvPr/>
        </p:nvSpPr>
        <p:spPr>
          <a:xfrm>
            <a:off x="7965897" y="78500"/>
            <a:ext cx="954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latin typeface="Raleway"/>
                <a:ea typeface="Raleway"/>
                <a:cs typeface="Raleway"/>
                <a:sym typeface="Raleway"/>
              </a:rPr>
              <a:t>01 August 2020</a:t>
            </a:r>
            <a:endParaRPr b="1" sz="700">
              <a:latin typeface="Raleway"/>
              <a:ea typeface="Raleway"/>
              <a:cs typeface="Raleway"/>
              <a:sym typeface="Raleway"/>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42" name="Shape 142"/>
        <p:cNvGrpSpPr/>
        <p:nvPr/>
      </p:nvGrpSpPr>
      <p:grpSpPr>
        <a:xfrm>
          <a:off x="0" y="0"/>
          <a:ext cx="0" cy="0"/>
          <a:chOff x="0" y="0"/>
          <a:chExt cx="0" cy="0"/>
        </a:xfrm>
      </p:grpSpPr>
      <p:sp>
        <p:nvSpPr>
          <p:cNvPr id="143" name="Google Shape;143;p15"/>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4" name="Google Shape;144;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45" name="Shape 145"/>
        <p:cNvGrpSpPr/>
        <p:nvPr/>
      </p:nvGrpSpPr>
      <p:grpSpPr>
        <a:xfrm>
          <a:off x="0" y="0"/>
          <a:ext cx="0" cy="0"/>
          <a:chOff x="0" y="0"/>
          <a:chExt cx="0" cy="0"/>
        </a:xfrm>
      </p:grpSpPr>
      <p:pic>
        <p:nvPicPr>
          <p:cNvPr descr="shutterstock_429987889_edited.jpg" id="146" name="Google Shape;146;p16"/>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47" name="Google Shape;147;p16"/>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8" name="Google Shape;148;p16"/>
          <p:cNvGrpSpPr/>
          <p:nvPr/>
        </p:nvGrpSpPr>
        <p:grpSpPr>
          <a:xfrm>
            <a:off x="830392" y="1191256"/>
            <a:ext cx="745763" cy="45826"/>
            <a:chOff x="4580561" y="2589004"/>
            <a:chExt cx="1064464" cy="25200"/>
          </a:xfrm>
        </p:grpSpPr>
        <p:sp>
          <p:nvSpPr>
            <p:cNvPr id="149" name="Google Shape;149;p1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 name="Google Shape;151;p1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152" name="Google Shape;152;p16"/>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153" name="Google Shape;153;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54" name="Google Shape;154;p16">
            <a:hlinkClick action="ppaction://hlinksldjump" r:id="rId3"/>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5" name="Google Shape;155;p16">
            <a:hlinkClick action="ppaction://hlinksldjump" r:id="rId4"/>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6" name="Google Shape;156;p16">
            <a:hlinkClick action="ppaction://hlinksldjump" r:id="rId5"/>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7" name="Google Shape;157;p16">
            <a:hlinkClick action="ppaction://hlinksldjump" r:id="rId6"/>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58" name="Google Shape;158;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latin typeface="Raleway"/>
                <a:ea typeface="Raleway"/>
                <a:cs typeface="Raleway"/>
                <a:sym typeface="Raleway"/>
              </a:rPr>
              <a:t>Team Cryptonite</a:t>
            </a:r>
            <a:endParaRPr b="1" sz="700">
              <a:latin typeface="Raleway"/>
              <a:ea typeface="Raleway"/>
              <a:cs typeface="Raleway"/>
              <a:sym typeface="Raleway"/>
            </a:endParaRPr>
          </a:p>
        </p:txBody>
      </p:sp>
      <p:sp>
        <p:nvSpPr>
          <p:cNvPr id="159" name="Google Shape;159;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latin typeface="Raleway"/>
                <a:ea typeface="Raleway"/>
                <a:cs typeface="Raleway"/>
                <a:sym typeface="Raleway"/>
              </a:rPr>
              <a:t>Made for </a:t>
            </a:r>
            <a:r>
              <a:rPr b="1" lang="en-GB" sz="700">
                <a:latin typeface="Raleway"/>
                <a:ea typeface="Raleway"/>
                <a:cs typeface="Raleway"/>
                <a:sym typeface="Raleway"/>
              </a:rPr>
              <a:t>Smart India Hackathon </a:t>
            </a:r>
            <a:r>
              <a:rPr lang="en-GB" sz="700">
                <a:latin typeface="Raleway"/>
                <a:ea typeface="Raleway"/>
                <a:cs typeface="Raleway"/>
                <a:sym typeface="Raleway"/>
              </a:rPr>
              <a:t>(RK 307)</a:t>
            </a:r>
            <a:endParaRPr sz="700">
              <a:latin typeface="Raleway"/>
              <a:ea typeface="Raleway"/>
              <a:cs typeface="Raleway"/>
              <a:sym typeface="Raleway"/>
            </a:endParaRPr>
          </a:p>
        </p:txBody>
      </p:sp>
      <p:sp>
        <p:nvSpPr>
          <p:cNvPr id="160" name="Google Shape;160;p16"/>
          <p:cNvSpPr txBox="1"/>
          <p:nvPr/>
        </p:nvSpPr>
        <p:spPr>
          <a:xfrm>
            <a:off x="7965897" y="78500"/>
            <a:ext cx="954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latin typeface="Raleway"/>
                <a:ea typeface="Raleway"/>
                <a:cs typeface="Raleway"/>
                <a:sym typeface="Raleway"/>
              </a:rPr>
              <a:t>01 August 2020</a:t>
            </a:r>
            <a:endParaRPr b="1" sz="700">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_2">
    <p:spTree>
      <p:nvGrpSpPr>
        <p:cNvPr id="161" name="Shape 161"/>
        <p:cNvGrpSpPr/>
        <p:nvPr/>
      </p:nvGrpSpPr>
      <p:grpSpPr>
        <a:xfrm>
          <a:off x="0" y="0"/>
          <a:ext cx="0" cy="0"/>
          <a:chOff x="0" y="0"/>
          <a:chExt cx="0" cy="0"/>
        </a:xfrm>
      </p:grpSpPr>
      <p:sp>
        <p:nvSpPr>
          <p:cNvPr id="162" name="Google Shape;162;p1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64" name="Google Shape;164;p17">
            <a:hlinkClick action="ppaction://hlinksldjump" r:id="rId2"/>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5" name="Google Shape;165;p17">
            <a:hlinkClick action="ppaction://hlinksldjump" r:id="rId3"/>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6" name="Google Shape;166;p17">
            <a:hlinkClick action="ppaction://hlinksldjump" r:id="rId4"/>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67" name="Google Shape;167;p17">
            <a:hlinkClick action="ppaction://hlinksldjump" r:id="rId5"/>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168" name="Google Shape;168;p17"/>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
        <p:nvSpPr>
          <p:cNvPr id="169" name="Google Shape;169;p17"/>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latin typeface="Raleway"/>
                <a:ea typeface="Raleway"/>
                <a:cs typeface="Raleway"/>
                <a:sym typeface="Raleway"/>
              </a:rPr>
              <a:t>Team Cryptonite</a:t>
            </a:r>
            <a:endParaRPr b="1" sz="700">
              <a:latin typeface="Raleway"/>
              <a:ea typeface="Raleway"/>
              <a:cs typeface="Raleway"/>
              <a:sym typeface="Raleway"/>
            </a:endParaRPr>
          </a:p>
        </p:txBody>
      </p:sp>
      <p:sp>
        <p:nvSpPr>
          <p:cNvPr id="170" name="Google Shape;170;p17"/>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700">
                <a:latin typeface="Raleway"/>
                <a:ea typeface="Raleway"/>
                <a:cs typeface="Raleway"/>
                <a:sym typeface="Raleway"/>
              </a:rPr>
              <a:t>Made for </a:t>
            </a:r>
            <a:r>
              <a:rPr b="1" lang="en-GB" sz="700">
                <a:latin typeface="Raleway"/>
                <a:ea typeface="Raleway"/>
                <a:cs typeface="Raleway"/>
                <a:sym typeface="Raleway"/>
              </a:rPr>
              <a:t>Smart India Hackathon </a:t>
            </a:r>
            <a:r>
              <a:rPr lang="en-GB" sz="700">
                <a:latin typeface="Raleway"/>
                <a:ea typeface="Raleway"/>
                <a:cs typeface="Raleway"/>
                <a:sym typeface="Raleway"/>
              </a:rPr>
              <a:t>(RK 307)</a:t>
            </a:r>
            <a:endParaRPr sz="700">
              <a:latin typeface="Raleway"/>
              <a:ea typeface="Raleway"/>
              <a:cs typeface="Raleway"/>
              <a:sym typeface="Raleway"/>
            </a:endParaRPr>
          </a:p>
        </p:txBody>
      </p:sp>
      <p:sp>
        <p:nvSpPr>
          <p:cNvPr id="171" name="Google Shape;171;p17"/>
          <p:cNvSpPr txBox="1"/>
          <p:nvPr/>
        </p:nvSpPr>
        <p:spPr>
          <a:xfrm>
            <a:off x="7965897" y="78500"/>
            <a:ext cx="9540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700">
                <a:latin typeface="Raleway"/>
                <a:ea typeface="Raleway"/>
                <a:cs typeface="Raleway"/>
                <a:sym typeface="Raleway"/>
              </a:rPr>
              <a:t>01 August 2020</a:t>
            </a:r>
            <a:endParaRPr b="1" sz="700">
              <a:latin typeface="Raleway"/>
              <a:ea typeface="Raleway"/>
              <a:cs typeface="Raleway"/>
              <a:sym typeface="Raleway"/>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0" Type="http://schemas.openxmlformats.org/officeDocument/2006/relationships/image" Target="../media/image16.png"/><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13.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 Id="rId3" Type="http://schemas.openxmlformats.org/officeDocument/2006/relationships/image" Target="../media/image17.png"/><Relationship Id="rId4" Type="http://schemas.openxmlformats.org/officeDocument/2006/relationships/image" Target="../media/image24.png"/><Relationship Id="rId5" Type="http://schemas.openxmlformats.org/officeDocument/2006/relationships/image" Target="../media/image18.png"/><Relationship Id="rId6"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3.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3.png"/><Relationship Id="rId4" Type="http://schemas.openxmlformats.org/officeDocument/2006/relationships/image" Target="../media/image31.png"/><Relationship Id="rId5" Type="http://schemas.openxmlformats.org/officeDocument/2006/relationships/image" Target="../media/image29.png"/><Relationship Id="rId6"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3586775" y="424825"/>
            <a:ext cx="5017500" cy="2685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300">
                <a:solidFill>
                  <a:srgbClr val="FFFFFF"/>
                </a:solidFill>
                <a:latin typeface="Times New Roman"/>
                <a:ea typeface="Times New Roman"/>
                <a:cs typeface="Times New Roman"/>
                <a:sym typeface="Times New Roman"/>
              </a:rPr>
              <a:t>RK307</a:t>
            </a:r>
            <a:endParaRPr b="1" sz="33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b="1" lang="en-GB" sz="3300">
                <a:solidFill>
                  <a:srgbClr val="FFFFFF"/>
                </a:solidFill>
                <a:latin typeface="Times New Roman"/>
                <a:ea typeface="Times New Roman"/>
                <a:cs typeface="Times New Roman"/>
                <a:sym typeface="Times New Roman"/>
              </a:rPr>
              <a:t>Detection of Child Predators &amp;</a:t>
            </a:r>
            <a:endParaRPr b="1" sz="33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b="1" lang="en-GB" sz="3300">
                <a:solidFill>
                  <a:srgbClr val="FFFFFF"/>
                </a:solidFill>
                <a:latin typeface="Times New Roman"/>
                <a:ea typeface="Times New Roman"/>
                <a:cs typeface="Times New Roman"/>
                <a:sym typeface="Times New Roman"/>
              </a:rPr>
              <a:t>Cyber Harassers on Social Media</a:t>
            </a:r>
            <a:endParaRPr b="1" sz="3300">
              <a:solidFill>
                <a:srgbClr val="FFFFFF"/>
              </a:solidFill>
              <a:latin typeface="Times New Roman"/>
              <a:ea typeface="Times New Roman"/>
              <a:cs typeface="Times New Roman"/>
              <a:sym typeface="Times New Roman"/>
            </a:endParaRPr>
          </a:p>
        </p:txBody>
      </p:sp>
      <p:sp>
        <p:nvSpPr>
          <p:cNvPr id="177" name="Google Shape;177;p18"/>
          <p:cNvSpPr txBox="1"/>
          <p:nvPr>
            <p:ph idx="1" type="subTitle"/>
          </p:nvPr>
        </p:nvSpPr>
        <p:spPr>
          <a:xfrm>
            <a:off x="4572000" y="4073500"/>
            <a:ext cx="4255500" cy="695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GB" sz="2100">
                <a:latin typeface="Times New Roman"/>
                <a:ea typeface="Times New Roman"/>
                <a:cs typeface="Times New Roman"/>
                <a:sym typeface="Times New Roman"/>
              </a:rPr>
              <a:t>By: Team Cryptonite</a:t>
            </a:r>
            <a:endParaRPr b="1" sz="2100">
              <a:latin typeface="Times New Roman"/>
              <a:ea typeface="Times New Roman"/>
              <a:cs typeface="Times New Roman"/>
              <a:sym typeface="Times New Rom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sp>
        <p:nvSpPr>
          <p:cNvPr id="287" name="Google Shape;287;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500">
                <a:latin typeface="Times New Roman"/>
                <a:ea typeface="Times New Roman"/>
                <a:cs typeface="Times New Roman"/>
                <a:sym typeface="Times New Roman"/>
              </a:rPr>
              <a:t>APPROACH AND IMPLEMENTATION</a:t>
            </a:r>
            <a:endParaRPr sz="2500">
              <a:latin typeface="Times New Roman"/>
              <a:ea typeface="Times New Roman"/>
              <a:cs typeface="Times New Roman"/>
              <a:sym typeface="Times New Roman"/>
            </a:endParaRPr>
          </a:p>
        </p:txBody>
      </p:sp>
      <p:sp>
        <p:nvSpPr>
          <p:cNvPr id="288" name="Google Shape;288;p27"/>
          <p:cNvSpPr txBox="1"/>
          <p:nvPr/>
        </p:nvSpPr>
        <p:spPr>
          <a:xfrm>
            <a:off x="860400" y="1500200"/>
            <a:ext cx="7563900" cy="3028800"/>
          </a:xfrm>
          <a:prstGeom prst="rect">
            <a:avLst/>
          </a:prstGeom>
          <a:noFill/>
          <a:ln>
            <a:noFill/>
          </a:ln>
        </p:spPr>
        <p:txBody>
          <a:bodyPr anchorCtr="0" anchor="t" bIns="91425" lIns="91425" spcFirstLastPara="1" rIns="91425" wrap="square" tIns="91425">
            <a:noAutofit/>
          </a:bodyPr>
          <a:lstStyle/>
          <a:p>
            <a:pPr indent="-330200" lvl="0" marL="457200" rtl="0" algn="just">
              <a:spcBef>
                <a:spcPts val="0"/>
              </a:spcBef>
              <a:spcAft>
                <a:spcPts val="0"/>
              </a:spcAft>
              <a:buClr>
                <a:srgbClr val="EFEFEF"/>
              </a:buClr>
              <a:buSzPts val="1600"/>
              <a:buFont typeface="Times New Roman"/>
              <a:buAutoNum type="arabicPeriod"/>
            </a:pPr>
            <a:r>
              <a:rPr lang="en-GB" sz="1600">
                <a:solidFill>
                  <a:srgbClr val="EFEFEF"/>
                </a:solidFill>
                <a:latin typeface="Times New Roman"/>
                <a:ea typeface="Times New Roman"/>
                <a:cs typeface="Times New Roman"/>
                <a:sym typeface="Times New Roman"/>
              </a:rPr>
              <a:t>Construct an LDA model over chat conversations corpus</a:t>
            </a:r>
            <a:endParaRPr sz="1600">
              <a:solidFill>
                <a:srgbClr val="EFEFEF"/>
              </a:solidFill>
              <a:latin typeface="Times New Roman"/>
              <a:ea typeface="Times New Roman"/>
              <a:cs typeface="Times New Roman"/>
              <a:sym typeface="Times New Roman"/>
            </a:endParaRPr>
          </a:p>
          <a:p>
            <a:pPr indent="-330200" lvl="0" marL="457200" rtl="0" algn="just">
              <a:spcBef>
                <a:spcPts val="0"/>
              </a:spcBef>
              <a:spcAft>
                <a:spcPts val="0"/>
              </a:spcAft>
              <a:buClr>
                <a:srgbClr val="EFEFEF"/>
              </a:buClr>
              <a:buSzPts val="1600"/>
              <a:buFont typeface="Times New Roman"/>
              <a:buAutoNum type="arabicPeriod"/>
            </a:pPr>
            <a:r>
              <a:rPr lang="en-GB" sz="1600">
                <a:solidFill>
                  <a:srgbClr val="EFEFEF"/>
                </a:solidFill>
                <a:latin typeface="Times New Roman"/>
                <a:ea typeface="Times New Roman"/>
                <a:cs typeface="Times New Roman"/>
                <a:sym typeface="Times New Roman"/>
              </a:rPr>
              <a:t>Based on the model, find topic distributions across all messages in the corpus and in the test conversation to generate topic vectors  of length 12 (number of topics per document) where each value represents the probability of presence of a topic in that document.</a:t>
            </a:r>
            <a:endParaRPr sz="1600">
              <a:solidFill>
                <a:srgbClr val="EFEFEF"/>
              </a:solidFill>
              <a:latin typeface="Times New Roman"/>
              <a:ea typeface="Times New Roman"/>
              <a:cs typeface="Times New Roman"/>
              <a:sym typeface="Times New Roman"/>
            </a:endParaRPr>
          </a:p>
          <a:p>
            <a:pPr indent="-330200" lvl="0" marL="457200" rtl="0" algn="just">
              <a:spcBef>
                <a:spcPts val="0"/>
              </a:spcBef>
              <a:spcAft>
                <a:spcPts val="0"/>
              </a:spcAft>
              <a:buClr>
                <a:srgbClr val="EFEFEF"/>
              </a:buClr>
              <a:buSzPts val="1600"/>
              <a:buFont typeface="Times New Roman"/>
              <a:buAutoNum type="arabicPeriod"/>
            </a:pPr>
            <a:r>
              <a:rPr lang="en-GB" sz="1600">
                <a:solidFill>
                  <a:srgbClr val="EFEFEF"/>
                </a:solidFill>
                <a:latin typeface="Times New Roman"/>
                <a:ea typeface="Times New Roman"/>
                <a:cs typeface="Times New Roman"/>
                <a:sym typeface="Times New Roman"/>
              </a:rPr>
              <a:t> Once the topic vectors are ready, we use them to find a cosine similarity score between the messages of convicted predators and test messages (unlabelled conversation)</a:t>
            </a:r>
            <a:endParaRPr sz="1600">
              <a:solidFill>
                <a:srgbClr val="EFEFEF"/>
              </a:solidFill>
              <a:latin typeface="Times New Roman"/>
              <a:ea typeface="Times New Roman"/>
              <a:cs typeface="Times New Roman"/>
              <a:sym typeface="Times New Roman"/>
            </a:endParaRPr>
          </a:p>
          <a:p>
            <a:pPr indent="-330200" lvl="0" marL="457200" rtl="0" algn="just">
              <a:spcBef>
                <a:spcPts val="0"/>
              </a:spcBef>
              <a:spcAft>
                <a:spcPts val="0"/>
              </a:spcAft>
              <a:buClr>
                <a:srgbClr val="EFEFEF"/>
              </a:buClr>
              <a:buSzPts val="1600"/>
              <a:buFont typeface="Times New Roman"/>
              <a:buAutoNum type="arabicPeriod"/>
            </a:pPr>
            <a:r>
              <a:rPr lang="en-GB" sz="1600">
                <a:solidFill>
                  <a:srgbClr val="EFEFEF"/>
                </a:solidFill>
                <a:latin typeface="Times New Roman"/>
                <a:ea typeface="Times New Roman"/>
                <a:cs typeface="Times New Roman"/>
                <a:sym typeface="Times New Roman"/>
              </a:rPr>
              <a:t>A higher cosine score signifies a greater topic similarity to predator’s conversation.</a:t>
            </a:r>
            <a:endParaRPr sz="1600">
              <a:solidFill>
                <a:srgbClr val="EFEFEF"/>
              </a:solidFill>
              <a:latin typeface="Times New Roman"/>
              <a:ea typeface="Times New Roman"/>
              <a:cs typeface="Times New Roman"/>
              <a:sym typeface="Times New Roman"/>
            </a:endParaRPr>
          </a:p>
          <a:p>
            <a:pPr indent="-330200" lvl="0" marL="457200" rtl="0" algn="just">
              <a:spcBef>
                <a:spcPts val="0"/>
              </a:spcBef>
              <a:spcAft>
                <a:spcPts val="0"/>
              </a:spcAft>
              <a:buClr>
                <a:srgbClr val="EFEFEF"/>
              </a:buClr>
              <a:buSzPts val="1600"/>
              <a:buFont typeface="Times New Roman"/>
              <a:buAutoNum type="arabicPeriod"/>
            </a:pPr>
            <a:r>
              <a:rPr lang="en-GB" sz="1600">
                <a:solidFill>
                  <a:srgbClr val="EFEFEF"/>
                </a:solidFill>
                <a:latin typeface="Times New Roman"/>
                <a:ea typeface="Times New Roman"/>
                <a:cs typeface="Times New Roman"/>
                <a:sym typeface="Times New Roman"/>
              </a:rPr>
              <a:t>Assign a stage label to </a:t>
            </a:r>
            <a:r>
              <a:rPr lang="en-GB" sz="1600">
                <a:solidFill>
                  <a:srgbClr val="EFEFEF"/>
                </a:solidFill>
                <a:latin typeface="Times New Roman"/>
                <a:ea typeface="Times New Roman"/>
                <a:cs typeface="Times New Roman"/>
                <a:sym typeface="Times New Roman"/>
              </a:rPr>
              <a:t>text</a:t>
            </a:r>
            <a:r>
              <a:rPr lang="en-GB" sz="1600">
                <a:solidFill>
                  <a:srgbClr val="EFEFEF"/>
                </a:solidFill>
                <a:latin typeface="Times New Roman"/>
                <a:ea typeface="Times New Roman"/>
                <a:cs typeface="Times New Roman"/>
                <a:sym typeface="Times New Roman"/>
              </a:rPr>
              <a:t> message based on majority vote out of the top 3 messages most similar to the test message.</a:t>
            </a:r>
            <a:endParaRPr sz="1600">
              <a:solidFill>
                <a:srgbClr val="EFEFEF"/>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2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600">
                <a:latin typeface="Times New Roman"/>
                <a:ea typeface="Times New Roman"/>
                <a:cs typeface="Times New Roman"/>
                <a:sym typeface="Times New Roman"/>
              </a:rPr>
              <a:t>Approach and Implementation</a:t>
            </a:r>
            <a:endParaRPr b="1" sz="2600">
              <a:latin typeface="Times New Roman"/>
              <a:ea typeface="Times New Roman"/>
              <a:cs typeface="Times New Roman"/>
              <a:sym typeface="Times New Roman"/>
            </a:endParaRPr>
          </a:p>
        </p:txBody>
      </p:sp>
      <p:sp>
        <p:nvSpPr>
          <p:cNvPr id="294" name="Google Shape;294;p28"/>
          <p:cNvSpPr/>
          <p:nvPr/>
        </p:nvSpPr>
        <p:spPr>
          <a:xfrm>
            <a:off x="867390"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200">
                <a:solidFill>
                  <a:srgbClr val="FFFFFF"/>
                </a:solidFill>
                <a:latin typeface="Georgia"/>
                <a:ea typeface="Georgia"/>
                <a:cs typeface="Georgia"/>
                <a:sym typeface="Georgia"/>
              </a:rPr>
              <a:t>1</a:t>
            </a:r>
            <a:endParaRPr b="1" sz="1200">
              <a:solidFill>
                <a:srgbClr val="FFFFFF"/>
              </a:solidFill>
              <a:latin typeface="Georgia"/>
              <a:ea typeface="Georgia"/>
              <a:cs typeface="Georgia"/>
              <a:sym typeface="Georgia"/>
            </a:endParaRPr>
          </a:p>
        </p:txBody>
      </p:sp>
      <p:sp>
        <p:nvSpPr>
          <p:cNvPr id="295" name="Google Shape;295;p28"/>
          <p:cNvSpPr txBox="1"/>
          <p:nvPr>
            <p:ph idx="1" type="body"/>
          </p:nvPr>
        </p:nvSpPr>
        <p:spPr>
          <a:xfrm>
            <a:off x="1314291" y="2073775"/>
            <a:ext cx="2832900" cy="10518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sz="1600">
                <a:latin typeface="Times New Roman"/>
                <a:ea typeface="Times New Roman"/>
                <a:cs typeface="Times New Roman"/>
                <a:sym typeface="Times New Roman"/>
              </a:rPr>
              <a:t>Construct an LDA model over chat conversations corpus</a:t>
            </a:r>
            <a:endParaRPr sz="1600">
              <a:latin typeface="Times New Roman"/>
              <a:ea typeface="Times New Roman"/>
              <a:cs typeface="Times New Roman"/>
              <a:sym typeface="Times New Roman"/>
            </a:endParaRPr>
          </a:p>
        </p:txBody>
      </p:sp>
      <p:sp>
        <p:nvSpPr>
          <p:cNvPr id="296" name="Google Shape;296;p28"/>
          <p:cNvSpPr/>
          <p:nvPr/>
        </p:nvSpPr>
        <p:spPr>
          <a:xfrm>
            <a:off x="867390" y="29468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rgbClr val="FFFFFF"/>
                </a:solidFill>
                <a:latin typeface="Georgia"/>
                <a:ea typeface="Georgia"/>
                <a:cs typeface="Georgia"/>
                <a:sym typeface="Georgia"/>
              </a:rPr>
              <a:t>2</a:t>
            </a:r>
            <a:endParaRPr b="1" sz="1100">
              <a:solidFill>
                <a:srgbClr val="FFFFFF"/>
              </a:solidFill>
              <a:latin typeface="Georgia"/>
              <a:ea typeface="Georgia"/>
              <a:cs typeface="Georgia"/>
              <a:sym typeface="Georgia"/>
            </a:endParaRPr>
          </a:p>
        </p:txBody>
      </p:sp>
      <p:sp>
        <p:nvSpPr>
          <p:cNvPr id="297" name="Google Shape;297;p28"/>
          <p:cNvSpPr txBox="1"/>
          <p:nvPr>
            <p:ph idx="1" type="body"/>
          </p:nvPr>
        </p:nvSpPr>
        <p:spPr>
          <a:xfrm>
            <a:off x="1314291" y="2850700"/>
            <a:ext cx="2832900" cy="10518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GB" sz="1400">
                <a:latin typeface="Times New Roman"/>
                <a:ea typeface="Times New Roman"/>
                <a:cs typeface="Times New Roman"/>
                <a:sym typeface="Times New Roman"/>
              </a:rPr>
              <a:t>Based on the model, find topic distributions across all messages in the corpus and in the test conversation to generate topic vectors  of length 12 (number of topics per document) where each value represents the probability of presence of a topic in that document.</a:t>
            </a:r>
            <a:endParaRPr sz="1400">
              <a:latin typeface="Times New Roman"/>
              <a:ea typeface="Times New Roman"/>
              <a:cs typeface="Times New Roman"/>
              <a:sym typeface="Times New Roman"/>
            </a:endParaRPr>
          </a:p>
        </p:txBody>
      </p:sp>
      <p:sp>
        <p:nvSpPr>
          <p:cNvPr id="298" name="Google Shape;298;p28"/>
          <p:cNvSpPr/>
          <p:nvPr/>
        </p:nvSpPr>
        <p:spPr>
          <a:xfrm>
            <a:off x="46336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100">
                <a:solidFill>
                  <a:srgbClr val="FFFFFF"/>
                </a:solidFill>
                <a:latin typeface="Times New Roman"/>
                <a:ea typeface="Times New Roman"/>
                <a:cs typeface="Times New Roman"/>
                <a:sym typeface="Times New Roman"/>
              </a:rPr>
              <a:t>3</a:t>
            </a:r>
            <a:endParaRPr b="1" sz="1100">
              <a:solidFill>
                <a:srgbClr val="FFFFFF"/>
              </a:solidFill>
              <a:latin typeface="Times New Roman"/>
              <a:ea typeface="Times New Roman"/>
              <a:cs typeface="Times New Roman"/>
              <a:sym typeface="Times New Roman"/>
            </a:endParaRPr>
          </a:p>
        </p:txBody>
      </p:sp>
      <p:sp>
        <p:nvSpPr>
          <p:cNvPr id="299" name="Google Shape;299;p28"/>
          <p:cNvSpPr txBox="1"/>
          <p:nvPr>
            <p:ph idx="1" type="body"/>
          </p:nvPr>
        </p:nvSpPr>
        <p:spPr>
          <a:xfrm>
            <a:off x="5078898" y="2073775"/>
            <a:ext cx="3263100" cy="10518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GB">
                <a:latin typeface="Times New Roman"/>
                <a:ea typeface="Times New Roman"/>
                <a:cs typeface="Times New Roman"/>
                <a:sym typeface="Times New Roman"/>
              </a:rPr>
              <a:t>Once the topic vectors are ready, we use them to find a cosine similarity score between the messages of convicted predators and test messages (unlabelled conversation)</a:t>
            </a:r>
            <a:endParaRPr>
              <a:latin typeface="Times New Roman"/>
              <a:ea typeface="Times New Roman"/>
              <a:cs typeface="Times New Roman"/>
              <a:sym typeface="Times New Roman"/>
            </a:endParaRPr>
          </a:p>
        </p:txBody>
      </p:sp>
      <p:sp>
        <p:nvSpPr>
          <p:cNvPr id="300" name="Google Shape;300;p28"/>
          <p:cNvSpPr/>
          <p:nvPr/>
        </p:nvSpPr>
        <p:spPr>
          <a:xfrm>
            <a:off x="4633609" y="30992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latin typeface="Georgia"/>
                <a:ea typeface="Georgia"/>
                <a:cs typeface="Georgia"/>
                <a:sym typeface="Georgia"/>
              </a:rPr>
              <a:t>4</a:t>
            </a:r>
            <a:endParaRPr b="1" sz="1000">
              <a:solidFill>
                <a:srgbClr val="FFFFFF"/>
              </a:solidFill>
              <a:latin typeface="Georgia"/>
              <a:ea typeface="Georgia"/>
              <a:cs typeface="Georgia"/>
              <a:sym typeface="Georgia"/>
            </a:endParaRPr>
          </a:p>
        </p:txBody>
      </p:sp>
      <p:sp>
        <p:nvSpPr>
          <p:cNvPr id="301" name="Google Shape;301;p28"/>
          <p:cNvSpPr txBox="1"/>
          <p:nvPr>
            <p:ph idx="1" type="body"/>
          </p:nvPr>
        </p:nvSpPr>
        <p:spPr>
          <a:xfrm>
            <a:off x="5078900" y="3003100"/>
            <a:ext cx="3263100" cy="5946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0"/>
              </a:spcAft>
              <a:buNone/>
            </a:pPr>
            <a:r>
              <a:rPr lang="en-GB">
                <a:latin typeface="Times New Roman"/>
                <a:ea typeface="Times New Roman"/>
                <a:cs typeface="Times New Roman"/>
                <a:sym typeface="Times New Roman"/>
              </a:rPr>
              <a:t>A higher cosine score signifies a greater topic similarity to predator’s conversation.</a:t>
            </a:r>
            <a:endParaRPr>
              <a:latin typeface="Times New Roman"/>
              <a:ea typeface="Times New Roman"/>
              <a:cs typeface="Times New Roman"/>
              <a:sym typeface="Times New Roman"/>
            </a:endParaRPr>
          </a:p>
        </p:txBody>
      </p:sp>
      <p:sp>
        <p:nvSpPr>
          <p:cNvPr id="302" name="Google Shape;302;p28"/>
          <p:cNvSpPr txBox="1"/>
          <p:nvPr>
            <p:ph idx="1" type="body"/>
          </p:nvPr>
        </p:nvSpPr>
        <p:spPr>
          <a:xfrm>
            <a:off x="5078900" y="3627625"/>
            <a:ext cx="3263100" cy="594600"/>
          </a:xfrm>
          <a:prstGeom prst="rect">
            <a:avLst/>
          </a:prstGeom>
        </p:spPr>
        <p:txBody>
          <a:bodyPr anchorCtr="0" anchor="t" bIns="91425" lIns="91425" spcFirstLastPara="1" rIns="91425" wrap="square" tIns="91425">
            <a:noAutofit/>
          </a:bodyPr>
          <a:lstStyle/>
          <a:p>
            <a:pPr indent="0" lvl="0" marL="0" marR="0" rtl="0" algn="just">
              <a:lnSpc>
                <a:spcPct val="100000"/>
              </a:lnSpc>
              <a:spcBef>
                <a:spcPts val="0"/>
              </a:spcBef>
              <a:spcAft>
                <a:spcPts val="0"/>
              </a:spcAft>
              <a:buNone/>
            </a:pPr>
            <a:r>
              <a:rPr lang="en-GB">
                <a:latin typeface="Times New Roman"/>
                <a:ea typeface="Times New Roman"/>
                <a:cs typeface="Times New Roman"/>
                <a:sym typeface="Times New Roman"/>
              </a:rPr>
              <a:t>Assign a stage label to text message based on majority vote out of the top 3 messages most similar to the test message.</a:t>
            </a:r>
            <a:endParaRPr>
              <a:latin typeface="Times New Roman"/>
              <a:ea typeface="Times New Roman"/>
              <a:cs typeface="Times New Roman"/>
              <a:sym typeface="Times New Roman"/>
            </a:endParaRPr>
          </a:p>
        </p:txBody>
      </p:sp>
      <p:sp>
        <p:nvSpPr>
          <p:cNvPr id="303" name="Google Shape;303;p28"/>
          <p:cNvSpPr/>
          <p:nvPr/>
        </p:nvSpPr>
        <p:spPr>
          <a:xfrm>
            <a:off x="4633609" y="37605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1000">
                <a:solidFill>
                  <a:srgbClr val="FFFFFF"/>
                </a:solidFill>
                <a:latin typeface="Georgia"/>
                <a:ea typeface="Georgia"/>
                <a:cs typeface="Georgia"/>
                <a:sym typeface="Georgia"/>
              </a:rPr>
              <a:t>5</a:t>
            </a:r>
            <a:endParaRPr b="1" sz="1000">
              <a:solidFill>
                <a:srgbClr val="FFFFFF"/>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pic>
        <p:nvPicPr>
          <p:cNvPr id="308" name="Google Shape;308;p29"/>
          <p:cNvPicPr preferRelativeResize="0"/>
          <p:nvPr/>
        </p:nvPicPr>
        <p:blipFill>
          <a:blip r:embed="rId3">
            <a:alphaModFix/>
          </a:blip>
          <a:stretch>
            <a:fillRect/>
          </a:stretch>
        </p:blipFill>
        <p:spPr>
          <a:xfrm>
            <a:off x="1102625" y="205975"/>
            <a:ext cx="6938750" cy="483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312" name="Shape 312"/>
        <p:cNvGrpSpPr/>
        <p:nvPr/>
      </p:nvGrpSpPr>
      <p:grpSpPr>
        <a:xfrm>
          <a:off x="0" y="0"/>
          <a:ext cx="0" cy="0"/>
          <a:chOff x="0" y="0"/>
          <a:chExt cx="0" cy="0"/>
        </a:xfrm>
      </p:grpSpPr>
      <p:pic>
        <p:nvPicPr>
          <p:cNvPr id="313" name="Google Shape;313;p30"/>
          <p:cNvPicPr preferRelativeResize="0"/>
          <p:nvPr/>
        </p:nvPicPr>
        <p:blipFill>
          <a:blip r:embed="rId3">
            <a:alphaModFix/>
          </a:blip>
          <a:stretch>
            <a:fillRect/>
          </a:stretch>
        </p:blipFill>
        <p:spPr>
          <a:xfrm>
            <a:off x="236250" y="1377700"/>
            <a:ext cx="4737075" cy="3166116"/>
          </a:xfrm>
          <a:prstGeom prst="rect">
            <a:avLst/>
          </a:prstGeom>
          <a:noFill/>
          <a:ln>
            <a:noFill/>
          </a:ln>
        </p:spPr>
      </p:pic>
      <p:sp>
        <p:nvSpPr>
          <p:cNvPr id="314" name="Google Shape;314;p30"/>
          <p:cNvSpPr txBox="1"/>
          <p:nvPr/>
        </p:nvSpPr>
        <p:spPr>
          <a:xfrm>
            <a:off x="4973325" y="631650"/>
            <a:ext cx="3880200" cy="28383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None/>
            </a:pPr>
            <a:r>
              <a:rPr b="1" lang="en-GB" sz="1900" u="sng">
                <a:latin typeface="Times New Roman"/>
                <a:ea typeface="Times New Roman"/>
                <a:cs typeface="Times New Roman"/>
                <a:sym typeface="Times New Roman"/>
              </a:rPr>
              <a:t>Number of Topics per Message</a:t>
            </a:r>
            <a:endParaRPr b="1" sz="1900" u="sng">
              <a:latin typeface="Times New Roman"/>
              <a:ea typeface="Times New Roman"/>
              <a:cs typeface="Times New Roman"/>
              <a:sym typeface="Times New Roman"/>
            </a:endParaRPr>
          </a:p>
          <a:p>
            <a:pPr indent="0" lvl="0" marL="0" marR="0" rtl="0" algn="ctr">
              <a:lnSpc>
                <a:spcPct val="115000"/>
              </a:lnSpc>
              <a:spcBef>
                <a:spcPts val="1600"/>
              </a:spcBef>
              <a:spcAft>
                <a:spcPts val="1600"/>
              </a:spcAft>
              <a:buNone/>
            </a:pPr>
            <a:r>
              <a:rPr i="1" lang="en-GB" sz="1800">
                <a:latin typeface="Times New Roman"/>
                <a:ea typeface="Times New Roman"/>
                <a:cs typeface="Times New Roman"/>
                <a:sym typeface="Times New Roman"/>
              </a:rPr>
              <a:t>From the graph, we found the suitable number of topics for our model to be 12</a:t>
            </a:r>
            <a:endParaRPr i="1" sz="1700">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pic>
        <p:nvPicPr>
          <p:cNvPr id="319" name="Google Shape;319;p31"/>
          <p:cNvPicPr preferRelativeResize="0"/>
          <p:nvPr/>
        </p:nvPicPr>
        <p:blipFill>
          <a:blip r:embed="rId3">
            <a:alphaModFix/>
          </a:blip>
          <a:stretch>
            <a:fillRect/>
          </a:stretch>
        </p:blipFill>
        <p:spPr>
          <a:xfrm>
            <a:off x="4906600" y="152400"/>
            <a:ext cx="4006089" cy="4838700"/>
          </a:xfrm>
          <a:prstGeom prst="rect">
            <a:avLst/>
          </a:prstGeom>
          <a:noFill/>
          <a:ln>
            <a:noFill/>
          </a:ln>
        </p:spPr>
      </p:pic>
      <p:sp>
        <p:nvSpPr>
          <p:cNvPr id="320" name="Google Shape;320;p31"/>
          <p:cNvSpPr txBox="1"/>
          <p:nvPr/>
        </p:nvSpPr>
        <p:spPr>
          <a:xfrm>
            <a:off x="460825" y="1853250"/>
            <a:ext cx="4006200" cy="1437000"/>
          </a:xfrm>
          <a:prstGeom prst="rect">
            <a:avLst/>
          </a:prstGeom>
          <a:no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i="1" lang="en-GB" sz="1700">
                <a:solidFill>
                  <a:srgbClr val="CFE2F3"/>
                </a:solidFill>
                <a:latin typeface="Times New Roman"/>
                <a:ea typeface="Times New Roman"/>
                <a:cs typeface="Times New Roman"/>
                <a:sym typeface="Times New Roman"/>
              </a:rPr>
              <a:t>The intertopic distance map shows that our topic model is decently constructed with well-spaced non overlapping topic distributions.</a:t>
            </a:r>
            <a:endParaRPr sz="1600">
              <a:solidFill>
                <a:srgbClr val="CFE2F3"/>
              </a:solidFill>
              <a:latin typeface="Times New Roman"/>
              <a:ea typeface="Times New Roman"/>
              <a:cs typeface="Times New Roman"/>
              <a:sym typeface="Times New Roman"/>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ph type="title"/>
          </p:nvPr>
        </p:nvSpPr>
        <p:spPr>
          <a:xfrm>
            <a:off x="729450" y="733950"/>
            <a:ext cx="7688400" cy="103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100">
                <a:latin typeface="Times New Roman"/>
                <a:ea typeface="Times New Roman"/>
                <a:cs typeface="Times New Roman"/>
                <a:sym typeface="Times New Roman"/>
              </a:rPr>
              <a:t>Performance Metric of LDA Model</a:t>
            </a:r>
            <a:endParaRPr sz="3100">
              <a:latin typeface="Times New Roman"/>
              <a:ea typeface="Times New Roman"/>
              <a:cs typeface="Times New Roman"/>
              <a:sym typeface="Times New Roman"/>
            </a:endParaRPr>
          </a:p>
        </p:txBody>
      </p:sp>
      <p:sp>
        <p:nvSpPr>
          <p:cNvPr id="326" name="Google Shape;326;p32"/>
          <p:cNvSpPr txBox="1"/>
          <p:nvPr>
            <p:ph idx="1" type="body"/>
          </p:nvPr>
        </p:nvSpPr>
        <p:spPr>
          <a:xfrm>
            <a:off x="571800" y="2195275"/>
            <a:ext cx="8003700" cy="2009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Times New Roman"/>
              <a:buAutoNum type="arabicPeriod"/>
            </a:pPr>
            <a:r>
              <a:rPr i="1" lang="en-GB" sz="1600">
                <a:latin typeface="Times New Roman"/>
                <a:ea typeface="Times New Roman"/>
                <a:cs typeface="Times New Roman"/>
                <a:sym typeface="Times New Roman"/>
              </a:rPr>
              <a:t>T</a:t>
            </a:r>
            <a:r>
              <a:rPr i="1" lang="en-GB" sz="1600">
                <a:latin typeface="Times New Roman"/>
                <a:ea typeface="Times New Roman"/>
                <a:cs typeface="Times New Roman"/>
                <a:sym typeface="Times New Roman"/>
              </a:rPr>
              <a:t>opic coherence judges how good a given topic model is.</a:t>
            </a:r>
            <a:endParaRPr i="1" sz="1600">
              <a:latin typeface="Times New Roman"/>
              <a:ea typeface="Times New Roman"/>
              <a:cs typeface="Times New Roman"/>
              <a:sym typeface="Times New Roman"/>
            </a:endParaRPr>
          </a:p>
          <a:p>
            <a:pPr indent="-330200" lvl="0" marL="457200" rtl="0" algn="l">
              <a:spcBef>
                <a:spcPts val="0"/>
              </a:spcBef>
              <a:spcAft>
                <a:spcPts val="0"/>
              </a:spcAft>
              <a:buSzPts val="1600"/>
              <a:buFont typeface="Times New Roman"/>
              <a:buAutoNum type="arabicPeriod"/>
            </a:pPr>
            <a:r>
              <a:rPr i="1" lang="en-GB" sz="1600">
                <a:latin typeface="Times New Roman"/>
                <a:ea typeface="Times New Roman"/>
                <a:cs typeface="Times New Roman"/>
                <a:sym typeface="Times New Roman"/>
              </a:rPr>
              <a:t>The higher the coherence, the better is the model.</a:t>
            </a:r>
            <a:endParaRPr i="1" sz="1600">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rPr i="1" lang="en-GB" sz="1600">
                <a:latin typeface="Times New Roman"/>
                <a:ea typeface="Times New Roman"/>
                <a:cs typeface="Times New Roman"/>
                <a:sym typeface="Times New Roman"/>
              </a:rPr>
              <a:t>Our model recorded a coherence score of </a:t>
            </a:r>
            <a:r>
              <a:rPr b="1" i="1" lang="en-GB" sz="2200">
                <a:latin typeface="Times New Roman"/>
                <a:ea typeface="Times New Roman"/>
                <a:cs typeface="Times New Roman"/>
                <a:sym typeface="Times New Roman"/>
              </a:rPr>
              <a:t>0.61,</a:t>
            </a:r>
            <a:r>
              <a:rPr i="1" lang="en-GB" sz="1600">
                <a:latin typeface="Times New Roman"/>
                <a:ea typeface="Times New Roman"/>
                <a:cs typeface="Times New Roman"/>
                <a:sym typeface="Times New Roman"/>
              </a:rPr>
              <a:t> which is an indication of a </a:t>
            </a:r>
            <a:r>
              <a:rPr i="1" lang="en-GB" sz="1600" u="sng">
                <a:latin typeface="Times New Roman"/>
                <a:ea typeface="Times New Roman"/>
                <a:cs typeface="Times New Roman"/>
                <a:sym typeface="Times New Roman"/>
              </a:rPr>
              <a:t>good </a:t>
            </a:r>
            <a:r>
              <a:rPr i="1" lang="en-GB" sz="1600">
                <a:latin typeface="Times New Roman"/>
                <a:ea typeface="Times New Roman"/>
                <a:cs typeface="Times New Roman"/>
                <a:sym typeface="Times New Roman"/>
              </a:rPr>
              <a:t>topic model.</a:t>
            </a:r>
            <a:endParaRPr i="1" sz="1600">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3"/>
          <p:cNvSpPr txBox="1"/>
          <p:nvPr>
            <p:ph type="title"/>
          </p:nvPr>
        </p:nvSpPr>
        <p:spPr>
          <a:xfrm>
            <a:off x="729450" y="2056375"/>
            <a:ext cx="74145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a:latin typeface="Times New Roman"/>
                <a:ea typeface="Times New Roman"/>
                <a:cs typeface="Times New Roman"/>
                <a:sym typeface="Times New Roman"/>
              </a:rPr>
              <a:t>Sub Module 2: Sentiment and Content Analysis</a:t>
            </a:r>
            <a:endParaRPr b="1">
              <a:latin typeface="Times New Roman"/>
              <a:ea typeface="Times New Roman"/>
              <a:cs typeface="Times New Roman"/>
              <a:sym typeface="Times New Roman"/>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4"/>
          <p:cNvSpPr txBox="1"/>
          <p:nvPr/>
        </p:nvSpPr>
        <p:spPr>
          <a:xfrm>
            <a:off x="902375" y="2086725"/>
            <a:ext cx="2210700" cy="124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Lato"/>
              <a:ea typeface="Lato"/>
              <a:cs typeface="Lato"/>
              <a:sym typeface="Lato"/>
            </a:endParaRPr>
          </a:p>
        </p:txBody>
      </p:sp>
      <p:sp>
        <p:nvSpPr>
          <p:cNvPr id="337" name="Google Shape;337;p34"/>
          <p:cNvSpPr txBox="1"/>
          <p:nvPr/>
        </p:nvSpPr>
        <p:spPr>
          <a:xfrm>
            <a:off x="767025" y="1680650"/>
            <a:ext cx="7850700" cy="30453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lt1"/>
              </a:buClr>
              <a:buSzPts val="1700"/>
              <a:buFont typeface="Times New Roman"/>
              <a:buAutoNum type="arabicPeriod"/>
            </a:pPr>
            <a:r>
              <a:rPr i="1" lang="en-GB" sz="1700">
                <a:solidFill>
                  <a:schemeClr val="lt1"/>
                </a:solidFill>
                <a:latin typeface="Times New Roman"/>
                <a:ea typeface="Times New Roman"/>
                <a:cs typeface="Times New Roman"/>
                <a:sym typeface="Times New Roman"/>
              </a:rPr>
              <a:t>Sentiment Analysis Score: In order to determine whether the message is malicious in nature.</a:t>
            </a:r>
            <a:endParaRPr i="1" sz="1700">
              <a:solidFill>
                <a:schemeClr val="lt1"/>
              </a:solidFill>
              <a:latin typeface="Times New Roman"/>
              <a:ea typeface="Times New Roman"/>
              <a:cs typeface="Times New Roman"/>
              <a:sym typeface="Times New Roman"/>
            </a:endParaRPr>
          </a:p>
          <a:p>
            <a:pPr indent="-336550" lvl="0" marL="457200" rtl="0" algn="l">
              <a:spcBef>
                <a:spcPts val="0"/>
              </a:spcBef>
              <a:spcAft>
                <a:spcPts val="0"/>
              </a:spcAft>
              <a:buClr>
                <a:schemeClr val="lt1"/>
              </a:buClr>
              <a:buSzPts val="1700"/>
              <a:buFont typeface="Times New Roman"/>
              <a:buAutoNum type="arabicPeriod"/>
            </a:pPr>
            <a:r>
              <a:rPr i="1" lang="en-GB" sz="1700">
                <a:solidFill>
                  <a:schemeClr val="lt1"/>
                </a:solidFill>
                <a:latin typeface="Times New Roman"/>
                <a:ea typeface="Times New Roman"/>
                <a:cs typeface="Times New Roman"/>
                <a:sym typeface="Times New Roman"/>
              </a:rPr>
              <a:t>Subjectivity Score: To better factor in the subjectivity and the contextual nature of language itself.</a:t>
            </a:r>
            <a:endParaRPr i="1" sz="1700">
              <a:solidFill>
                <a:schemeClr val="lt1"/>
              </a:solidFill>
              <a:latin typeface="Times New Roman"/>
              <a:ea typeface="Times New Roman"/>
              <a:cs typeface="Times New Roman"/>
              <a:sym typeface="Times New Roman"/>
            </a:endParaRPr>
          </a:p>
          <a:p>
            <a:pPr indent="-336550" lvl="0" marL="457200" rtl="0" algn="l">
              <a:spcBef>
                <a:spcPts val="0"/>
              </a:spcBef>
              <a:spcAft>
                <a:spcPts val="0"/>
              </a:spcAft>
              <a:buClr>
                <a:schemeClr val="lt1"/>
              </a:buClr>
              <a:buSzPts val="1700"/>
              <a:buFont typeface="Times New Roman"/>
              <a:buAutoNum type="arabicPeriod"/>
            </a:pPr>
            <a:r>
              <a:rPr i="1" lang="en-GB" sz="1700">
                <a:solidFill>
                  <a:schemeClr val="lt1"/>
                </a:solidFill>
                <a:latin typeface="Times New Roman"/>
                <a:ea typeface="Times New Roman"/>
                <a:cs typeface="Times New Roman"/>
                <a:sym typeface="Times New Roman"/>
              </a:rPr>
              <a:t>Complexity Score: In order to understand how convoluted the message is.</a:t>
            </a:r>
            <a:endParaRPr i="1" sz="1700">
              <a:solidFill>
                <a:schemeClr val="lt1"/>
              </a:solidFill>
              <a:latin typeface="Times New Roman"/>
              <a:ea typeface="Times New Roman"/>
              <a:cs typeface="Times New Roman"/>
              <a:sym typeface="Times New Roman"/>
            </a:endParaRPr>
          </a:p>
          <a:p>
            <a:pPr indent="-336550" lvl="0" marL="457200" rtl="0" algn="l">
              <a:spcBef>
                <a:spcPts val="0"/>
              </a:spcBef>
              <a:spcAft>
                <a:spcPts val="0"/>
              </a:spcAft>
              <a:buClr>
                <a:schemeClr val="lt1"/>
              </a:buClr>
              <a:buSzPts val="1700"/>
              <a:buFont typeface="Times New Roman"/>
              <a:buAutoNum type="arabicPeriod"/>
            </a:pPr>
            <a:r>
              <a:rPr i="1" lang="en-GB" sz="1700">
                <a:solidFill>
                  <a:schemeClr val="lt1"/>
                </a:solidFill>
                <a:latin typeface="Times New Roman"/>
                <a:ea typeface="Times New Roman"/>
                <a:cs typeface="Times New Roman"/>
                <a:sym typeface="Times New Roman"/>
              </a:rPr>
              <a:t>Readability Score: A modified Fog Gunning Index was used to better suit the needs of the project.</a:t>
            </a:r>
            <a:endParaRPr i="1" sz="1700">
              <a:solidFill>
                <a:schemeClr val="lt1"/>
              </a:solidFill>
              <a:latin typeface="Times New Roman"/>
              <a:ea typeface="Times New Roman"/>
              <a:cs typeface="Times New Roman"/>
              <a:sym typeface="Times New Roman"/>
            </a:endParaRPr>
          </a:p>
          <a:p>
            <a:pPr indent="-336550" lvl="0" marL="457200" rtl="0" algn="l">
              <a:spcBef>
                <a:spcPts val="0"/>
              </a:spcBef>
              <a:spcAft>
                <a:spcPts val="0"/>
              </a:spcAft>
              <a:buClr>
                <a:schemeClr val="lt1"/>
              </a:buClr>
              <a:buSzPts val="1700"/>
              <a:buFont typeface="Times New Roman"/>
              <a:buAutoNum type="arabicPeriod"/>
            </a:pPr>
            <a:r>
              <a:rPr i="1" lang="en-GB" sz="1700">
                <a:solidFill>
                  <a:schemeClr val="lt1"/>
                </a:solidFill>
                <a:latin typeface="Times New Roman"/>
                <a:ea typeface="Times New Roman"/>
                <a:cs typeface="Times New Roman"/>
                <a:sym typeface="Times New Roman"/>
              </a:rPr>
              <a:t>Length of Messages</a:t>
            </a:r>
            <a:endParaRPr i="1" sz="1700">
              <a:solidFill>
                <a:schemeClr val="lt1"/>
              </a:solidFill>
              <a:latin typeface="Times New Roman"/>
              <a:ea typeface="Times New Roman"/>
              <a:cs typeface="Times New Roman"/>
              <a:sym typeface="Times New Roman"/>
            </a:endParaRPr>
          </a:p>
          <a:p>
            <a:pPr indent="-311150" lvl="0" marL="457200" rtl="0" algn="l">
              <a:spcBef>
                <a:spcPts val="0"/>
              </a:spcBef>
              <a:spcAft>
                <a:spcPts val="0"/>
              </a:spcAft>
              <a:buSzPts val="1300"/>
              <a:buFont typeface="Times New Roman"/>
              <a:buAutoNum type="arabicPeriod"/>
            </a:pPr>
            <a:r>
              <a:t/>
            </a:r>
            <a:endParaRPr i="1" sz="1300">
              <a:latin typeface="Times New Roman"/>
              <a:ea typeface="Times New Roman"/>
              <a:cs typeface="Times New Roman"/>
              <a:sym typeface="Times New Roman"/>
            </a:endParaRPr>
          </a:p>
        </p:txBody>
      </p:sp>
      <p:sp>
        <p:nvSpPr>
          <p:cNvPr id="338" name="Google Shape;338;p34"/>
          <p:cNvSpPr txBox="1"/>
          <p:nvPr/>
        </p:nvSpPr>
        <p:spPr>
          <a:xfrm>
            <a:off x="790500" y="864300"/>
            <a:ext cx="7746900" cy="65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600">
                <a:solidFill>
                  <a:schemeClr val="lt1"/>
                </a:solidFill>
                <a:latin typeface="Times New Roman"/>
                <a:ea typeface="Times New Roman"/>
                <a:cs typeface="Times New Roman"/>
                <a:sym typeface="Times New Roman"/>
              </a:rPr>
              <a:t>Features Used: </a:t>
            </a:r>
            <a:endParaRPr>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42" name="Shape 342"/>
        <p:cNvGrpSpPr/>
        <p:nvPr/>
      </p:nvGrpSpPr>
      <p:grpSpPr>
        <a:xfrm>
          <a:off x="0" y="0"/>
          <a:ext cx="0" cy="0"/>
          <a:chOff x="0" y="0"/>
          <a:chExt cx="0" cy="0"/>
        </a:xfrm>
      </p:grpSpPr>
      <p:sp>
        <p:nvSpPr>
          <p:cNvPr id="343" name="Google Shape;343;p35"/>
          <p:cNvSpPr txBox="1"/>
          <p:nvPr/>
        </p:nvSpPr>
        <p:spPr>
          <a:xfrm>
            <a:off x="330975" y="1105425"/>
            <a:ext cx="3436500" cy="1398600"/>
          </a:xfrm>
          <a:prstGeom prst="rect">
            <a:avLst/>
          </a:prstGeom>
          <a:noFill/>
          <a:ln>
            <a:noFill/>
          </a:ln>
        </p:spPr>
        <p:txBody>
          <a:bodyPr anchorCtr="0" anchor="t" bIns="91425" lIns="91425" spcFirstLastPara="1" rIns="91425" wrap="square" tIns="91425">
            <a:noAutofit/>
          </a:bodyPr>
          <a:lstStyle/>
          <a:p>
            <a:pPr indent="-349250" lvl="0" marL="457200" rtl="0" algn="l">
              <a:spcBef>
                <a:spcPts val="0"/>
              </a:spcBef>
              <a:spcAft>
                <a:spcPts val="0"/>
              </a:spcAft>
              <a:buClr>
                <a:schemeClr val="lt1"/>
              </a:buClr>
              <a:buSzPts val="1900"/>
              <a:buFont typeface="Times New Roman"/>
              <a:buAutoNum type="arabicPeriod"/>
            </a:pPr>
            <a:r>
              <a:rPr b="1" i="1" lang="en-GB" sz="1900">
                <a:solidFill>
                  <a:schemeClr val="lt1"/>
                </a:solidFill>
                <a:latin typeface="Times New Roman"/>
                <a:ea typeface="Times New Roman"/>
                <a:cs typeface="Times New Roman"/>
                <a:sym typeface="Times New Roman"/>
              </a:rPr>
              <a:t>Logistic Regression</a:t>
            </a:r>
            <a:endParaRPr b="1" i="1" sz="1900">
              <a:solidFill>
                <a:schemeClr val="lt1"/>
              </a:solidFill>
              <a:latin typeface="Times New Roman"/>
              <a:ea typeface="Times New Roman"/>
              <a:cs typeface="Times New Roman"/>
              <a:sym typeface="Times New Roman"/>
            </a:endParaRPr>
          </a:p>
          <a:p>
            <a:pPr indent="-349250" lvl="0" marL="457200" rtl="0" algn="l">
              <a:spcBef>
                <a:spcPts val="0"/>
              </a:spcBef>
              <a:spcAft>
                <a:spcPts val="0"/>
              </a:spcAft>
              <a:buClr>
                <a:schemeClr val="lt1"/>
              </a:buClr>
              <a:buSzPts val="1900"/>
              <a:buFont typeface="Times New Roman"/>
              <a:buAutoNum type="arabicPeriod"/>
            </a:pPr>
            <a:r>
              <a:rPr b="1" i="1" lang="en-GB" sz="1900">
                <a:solidFill>
                  <a:schemeClr val="lt1"/>
                </a:solidFill>
                <a:latin typeface="Times New Roman"/>
                <a:ea typeface="Times New Roman"/>
                <a:cs typeface="Times New Roman"/>
                <a:sym typeface="Times New Roman"/>
              </a:rPr>
              <a:t>Decision Trees</a:t>
            </a:r>
            <a:endParaRPr b="1" i="1" sz="1900">
              <a:solidFill>
                <a:schemeClr val="lt1"/>
              </a:solidFill>
              <a:latin typeface="Times New Roman"/>
              <a:ea typeface="Times New Roman"/>
              <a:cs typeface="Times New Roman"/>
              <a:sym typeface="Times New Roman"/>
            </a:endParaRPr>
          </a:p>
          <a:p>
            <a:pPr indent="-349250" lvl="0" marL="457200" rtl="0" algn="l">
              <a:spcBef>
                <a:spcPts val="0"/>
              </a:spcBef>
              <a:spcAft>
                <a:spcPts val="0"/>
              </a:spcAft>
              <a:buClr>
                <a:schemeClr val="lt1"/>
              </a:buClr>
              <a:buSzPts val="1900"/>
              <a:buFont typeface="Times New Roman"/>
              <a:buAutoNum type="arabicPeriod"/>
            </a:pPr>
            <a:r>
              <a:rPr b="1" i="1" lang="en-GB" sz="1900">
                <a:solidFill>
                  <a:schemeClr val="lt1"/>
                </a:solidFill>
                <a:latin typeface="Times New Roman"/>
                <a:ea typeface="Times New Roman"/>
                <a:cs typeface="Times New Roman"/>
                <a:sym typeface="Times New Roman"/>
              </a:rPr>
              <a:t>Support Vector Machines</a:t>
            </a:r>
            <a:endParaRPr b="1" i="1" sz="1900">
              <a:solidFill>
                <a:schemeClr val="lt1"/>
              </a:solidFill>
              <a:latin typeface="Times New Roman"/>
              <a:ea typeface="Times New Roman"/>
              <a:cs typeface="Times New Roman"/>
              <a:sym typeface="Times New Roman"/>
            </a:endParaRPr>
          </a:p>
          <a:p>
            <a:pPr indent="-349250" lvl="0" marL="457200" rtl="0" algn="l">
              <a:spcBef>
                <a:spcPts val="0"/>
              </a:spcBef>
              <a:spcAft>
                <a:spcPts val="0"/>
              </a:spcAft>
              <a:buClr>
                <a:schemeClr val="lt1"/>
              </a:buClr>
              <a:buSzPts val="1900"/>
              <a:buFont typeface="Times New Roman"/>
              <a:buAutoNum type="arabicPeriod"/>
            </a:pPr>
            <a:r>
              <a:rPr b="1" i="1" lang="en-GB" sz="1900">
                <a:solidFill>
                  <a:schemeClr val="lt1"/>
                </a:solidFill>
                <a:latin typeface="Times New Roman"/>
                <a:ea typeface="Times New Roman"/>
                <a:cs typeface="Times New Roman"/>
                <a:sym typeface="Times New Roman"/>
              </a:rPr>
              <a:t>Naive Bayes</a:t>
            </a:r>
            <a:endParaRPr i="1" sz="1900">
              <a:latin typeface="Times New Roman"/>
              <a:ea typeface="Times New Roman"/>
              <a:cs typeface="Times New Roman"/>
              <a:sym typeface="Times New Roman"/>
            </a:endParaRPr>
          </a:p>
        </p:txBody>
      </p:sp>
      <p:sp>
        <p:nvSpPr>
          <p:cNvPr id="344" name="Google Shape;344;p35"/>
          <p:cNvSpPr txBox="1"/>
          <p:nvPr>
            <p:ph type="title"/>
          </p:nvPr>
        </p:nvSpPr>
        <p:spPr>
          <a:xfrm>
            <a:off x="460650" y="232125"/>
            <a:ext cx="8222700" cy="78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Times New Roman"/>
                <a:ea typeface="Times New Roman"/>
                <a:cs typeface="Times New Roman"/>
                <a:sym typeface="Times New Roman"/>
              </a:rPr>
              <a:t>Models Tried Out:</a:t>
            </a:r>
            <a:endParaRPr b="1">
              <a:latin typeface="Times New Roman"/>
              <a:ea typeface="Times New Roman"/>
              <a:cs typeface="Times New Roman"/>
              <a:sym typeface="Times New Roman"/>
            </a:endParaRPr>
          </a:p>
        </p:txBody>
      </p:sp>
      <p:sp>
        <p:nvSpPr>
          <p:cNvPr id="345" name="Google Shape;345;p35"/>
          <p:cNvSpPr txBox="1"/>
          <p:nvPr/>
        </p:nvSpPr>
        <p:spPr>
          <a:xfrm>
            <a:off x="563975" y="2566175"/>
            <a:ext cx="3090600" cy="40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solidFill>
                  <a:srgbClr val="FFFFFF"/>
                </a:solidFill>
                <a:latin typeface="Times New Roman"/>
                <a:ea typeface="Times New Roman"/>
                <a:cs typeface="Times New Roman"/>
                <a:sym typeface="Times New Roman"/>
              </a:rPr>
              <a:t>Final Model Used:</a:t>
            </a:r>
            <a:endParaRPr b="1" sz="2400">
              <a:solidFill>
                <a:srgbClr val="FFFFFF"/>
              </a:solidFill>
              <a:latin typeface="Times New Roman"/>
              <a:ea typeface="Times New Roman"/>
              <a:cs typeface="Times New Roman"/>
              <a:sym typeface="Times New Roman"/>
            </a:endParaRPr>
          </a:p>
        </p:txBody>
      </p:sp>
      <p:sp>
        <p:nvSpPr>
          <p:cNvPr id="346" name="Google Shape;346;p35"/>
          <p:cNvSpPr txBox="1"/>
          <p:nvPr/>
        </p:nvSpPr>
        <p:spPr>
          <a:xfrm>
            <a:off x="563975" y="3034225"/>
            <a:ext cx="4241100" cy="139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1700" u="sng">
                <a:solidFill>
                  <a:srgbClr val="FFFFFF"/>
                </a:solidFill>
                <a:latin typeface="Times New Roman"/>
                <a:ea typeface="Times New Roman"/>
                <a:cs typeface="Times New Roman"/>
                <a:sym typeface="Times New Roman"/>
              </a:rPr>
              <a:t>Logistic Regression:</a:t>
            </a:r>
            <a:r>
              <a:rPr i="1" lang="en-GB" sz="1700">
                <a:solidFill>
                  <a:srgbClr val="FFFFFF"/>
                </a:solidFill>
                <a:latin typeface="Times New Roman"/>
                <a:ea typeface="Times New Roman"/>
                <a:cs typeface="Times New Roman"/>
                <a:sym typeface="Times New Roman"/>
              </a:rPr>
              <a:t> Based on precision and recall values after optimization using Grid Search</a:t>
            </a:r>
            <a:endParaRPr i="1" sz="1700">
              <a:solidFill>
                <a:srgbClr val="FFFFFF"/>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350" name="Shape 350"/>
        <p:cNvGrpSpPr/>
        <p:nvPr/>
      </p:nvGrpSpPr>
      <p:grpSpPr>
        <a:xfrm>
          <a:off x="0" y="0"/>
          <a:ext cx="0" cy="0"/>
          <a:chOff x="0" y="0"/>
          <a:chExt cx="0" cy="0"/>
        </a:xfrm>
      </p:grpSpPr>
      <p:sp>
        <p:nvSpPr>
          <p:cNvPr id="351" name="Google Shape;351;p36"/>
          <p:cNvSpPr txBox="1"/>
          <p:nvPr>
            <p:ph type="title"/>
          </p:nvPr>
        </p:nvSpPr>
        <p:spPr>
          <a:xfrm>
            <a:off x="600375" y="215525"/>
            <a:ext cx="8050800" cy="843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GB" sz="2800">
                <a:latin typeface="Times New Roman"/>
                <a:ea typeface="Times New Roman"/>
                <a:cs typeface="Times New Roman"/>
                <a:sym typeface="Times New Roman"/>
              </a:rPr>
              <a:t>Performance Metric of Logistic Regression Model</a:t>
            </a:r>
            <a:endParaRPr sz="2800">
              <a:latin typeface="Times New Roman"/>
              <a:ea typeface="Times New Roman"/>
              <a:cs typeface="Times New Roman"/>
              <a:sym typeface="Times New Roman"/>
            </a:endParaRPr>
          </a:p>
          <a:p>
            <a:pPr indent="0" lvl="0" marL="0" rtl="0" algn="ctr">
              <a:spcBef>
                <a:spcPts val="0"/>
              </a:spcBef>
              <a:spcAft>
                <a:spcPts val="0"/>
              </a:spcAft>
              <a:buNone/>
            </a:pPr>
            <a:r>
              <a:t/>
            </a:r>
            <a:endParaRPr sz="2900">
              <a:latin typeface="Times New Roman"/>
              <a:ea typeface="Times New Roman"/>
              <a:cs typeface="Times New Roman"/>
              <a:sym typeface="Times New Roman"/>
            </a:endParaRPr>
          </a:p>
        </p:txBody>
      </p:sp>
      <p:sp>
        <p:nvSpPr>
          <p:cNvPr id="352" name="Google Shape;352;p36"/>
          <p:cNvSpPr txBox="1"/>
          <p:nvPr/>
        </p:nvSpPr>
        <p:spPr>
          <a:xfrm>
            <a:off x="714300" y="1488900"/>
            <a:ext cx="7715400" cy="20055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rgbClr val="EFEFEF"/>
              </a:buClr>
              <a:buSzPts val="1700"/>
              <a:buFont typeface="Times New Roman"/>
              <a:buAutoNum type="arabicPeriod"/>
            </a:pPr>
            <a:r>
              <a:rPr i="1" lang="en-GB" sz="1700">
                <a:solidFill>
                  <a:srgbClr val="EFEFEF"/>
                </a:solidFill>
                <a:latin typeface="Times New Roman"/>
                <a:ea typeface="Times New Roman"/>
                <a:cs typeface="Times New Roman"/>
                <a:sym typeface="Times New Roman"/>
              </a:rPr>
              <a:t>Any machine learning model can be evaluated on the basis of several parameters like accuracy, precision, recall, and, F score etc.. </a:t>
            </a:r>
            <a:endParaRPr i="1" sz="1700">
              <a:solidFill>
                <a:srgbClr val="EFEFEF"/>
              </a:solidFill>
              <a:latin typeface="Times New Roman"/>
              <a:ea typeface="Times New Roman"/>
              <a:cs typeface="Times New Roman"/>
              <a:sym typeface="Times New Roman"/>
            </a:endParaRPr>
          </a:p>
          <a:p>
            <a:pPr indent="-336550" lvl="0" marL="457200" rtl="0" algn="l">
              <a:spcBef>
                <a:spcPts val="0"/>
              </a:spcBef>
              <a:spcAft>
                <a:spcPts val="0"/>
              </a:spcAft>
              <a:buClr>
                <a:srgbClr val="EFEFEF"/>
              </a:buClr>
              <a:buSzPts val="1700"/>
              <a:buFont typeface="Times New Roman"/>
              <a:buAutoNum type="arabicPeriod"/>
            </a:pPr>
            <a:r>
              <a:rPr i="1" lang="en-GB" sz="1700">
                <a:solidFill>
                  <a:srgbClr val="EFEFEF"/>
                </a:solidFill>
                <a:latin typeface="Times New Roman"/>
                <a:ea typeface="Times New Roman"/>
                <a:cs typeface="Times New Roman"/>
                <a:sym typeface="Times New Roman"/>
              </a:rPr>
              <a:t>The logistic regression model in this case has given a steady </a:t>
            </a:r>
            <a:r>
              <a:rPr i="1" lang="en-GB" sz="1700">
                <a:solidFill>
                  <a:srgbClr val="EFEFEF"/>
                </a:solidFill>
                <a:latin typeface="Times New Roman"/>
                <a:ea typeface="Times New Roman"/>
                <a:cs typeface="Times New Roman"/>
                <a:sym typeface="Times New Roman"/>
              </a:rPr>
              <a:t>performance</a:t>
            </a:r>
            <a:r>
              <a:rPr i="1" lang="en-GB" sz="1700">
                <a:solidFill>
                  <a:srgbClr val="EFEFEF"/>
                </a:solidFill>
                <a:latin typeface="Times New Roman"/>
                <a:ea typeface="Times New Roman"/>
                <a:cs typeface="Times New Roman"/>
                <a:sym typeface="Times New Roman"/>
              </a:rPr>
              <a:t> with </a:t>
            </a:r>
            <a:r>
              <a:rPr i="1" lang="en-GB" sz="1700">
                <a:solidFill>
                  <a:srgbClr val="EFEFEF"/>
                </a:solidFill>
                <a:latin typeface="Times New Roman"/>
                <a:ea typeface="Times New Roman"/>
                <a:cs typeface="Times New Roman"/>
                <a:sym typeface="Times New Roman"/>
              </a:rPr>
              <a:t>around</a:t>
            </a:r>
            <a:r>
              <a:rPr i="1" lang="en-GB" sz="1700">
                <a:solidFill>
                  <a:srgbClr val="EFEFEF"/>
                </a:solidFill>
                <a:latin typeface="Times New Roman"/>
                <a:ea typeface="Times New Roman"/>
                <a:cs typeface="Times New Roman"/>
                <a:sym typeface="Times New Roman"/>
              </a:rPr>
              <a:t> 50% accuracy.</a:t>
            </a:r>
            <a:endParaRPr i="1" sz="1700">
              <a:solidFill>
                <a:srgbClr val="EFEFEF"/>
              </a:solidFill>
              <a:latin typeface="Times New Roman"/>
              <a:ea typeface="Times New Roman"/>
              <a:cs typeface="Times New Roman"/>
              <a:sym typeface="Times New Roman"/>
            </a:endParaRPr>
          </a:p>
          <a:p>
            <a:pPr indent="-336550" lvl="0" marL="457200" rtl="0" algn="l">
              <a:spcBef>
                <a:spcPts val="0"/>
              </a:spcBef>
              <a:spcAft>
                <a:spcPts val="0"/>
              </a:spcAft>
              <a:buClr>
                <a:srgbClr val="EFEFEF"/>
              </a:buClr>
              <a:buSzPts val="1700"/>
              <a:buFont typeface="Times New Roman"/>
              <a:buAutoNum type="arabicPeriod"/>
            </a:pPr>
            <a:r>
              <a:rPr i="1" lang="en-GB" sz="1700">
                <a:solidFill>
                  <a:srgbClr val="EFEFEF"/>
                </a:solidFill>
                <a:latin typeface="Times New Roman"/>
                <a:ea typeface="Times New Roman"/>
                <a:cs typeface="Times New Roman"/>
                <a:sym typeface="Times New Roman"/>
              </a:rPr>
              <a:t>Even though the accuracy is sub par, the </a:t>
            </a:r>
            <a:r>
              <a:rPr i="1" lang="en-GB" sz="1700">
                <a:solidFill>
                  <a:srgbClr val="EFEFEF"/>
                </a:solidFill>
                <a:latin typeface="Times New Roman"/>
                <a:ea typeface="Times New Roman"/>
                <a:cs typeface="Times New Roman"/>
                <a:sym typeface="Times New Roman"/>
              </a:rPr>
              <a:t>precision</a:t>
            </a:r>
            <a:r>
              <a:rPr i="1" lang="en-GB" sz="1700">
                <a:solidFill>
                  <a:srgbClr val="EFEFEF"/>
                </a:solidFill>
                <a:latin typeface="Times New Roman"/>
                <a:ea typeface="Times New Roman"/>
                <a:cs typeface="Times New Roman"/>
                <a:sym typeface="Times New Roman"/>
              </a:rPr>
              <a:t>, recall and F1 score values have been observed to be over 80% each which indicates that the model is a good and trustworthy classifier</a:t>
            </a:r>
            <a:endParaRPr i="1" sz="1700">
              <a:solidFill>
                <a:srgbClr val="EFEFEF"/>
              </a:solidFill>
              <a:latin typeface="Times New Roman"/>
              <a:ea typeface="Times New Roman"/>
              <a:cs typeface="Times New Roman"/>
              <a:sym typeface="Times New Rom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81" name="Shape 181"/>
        <p:cNvGrpSpPr/>
        <p:nvPr/>
      </p:nvGrpSpPr>
      <p:grpSpPr>
        <a:xfrm>
          <a:off x="0" y="0"/>
          <a:ext cx="0" cy="0"/>
          <a:chOff x="0" y="0"/>
          <a:chExt cx="0" cy="0"/>
        </a:xfrm>
      </p:grpSpPr>
      <p:pic>
        <p:nvPicPr>
          <p:cNvPr id="182" name="Google Shape;182;p19"/>
          <p:cNvPicPr preferRelativeResize="0"/>
          <p:nvPr/>
        </p:nvPicPr>
        <p:blipFill>
          <a:blip r:embed="rId3">
            <a:alphaModFix/>
          </a:blip>
          <a:stretch>
            <a:fillRect/>
          </a:stretch>
        </p:blipFill>
        <p:spPr>
          <a:xfrm>
            <a:off x="2974875" y="3011400"/>
            <a:ext cx="1621975" cy="1577100"/>
          </a:xfrm>
          <a:prstGeom prst="rect">
            <a:avLst/>
          </a:prstGeom>
          <a:noFill/>
          <a:ln>
            <a:noFill/>
          </a:ln>
        </p:spPr>
      </p:pic>
      <p:pic>
        <p:nvPicPr>
          <p:cNvPr id="183" name="Google Shape;183;p19"/>
          <p:cNvPicPr preferRelativeResize="0"/>
          <p:nvPr/>
        </p:nvPicPr>
        <p:blipFill>
          <a:blip r:embed="rId4">
            <a:alphaModFix/>
          </a:blip>
          <a:stretch>
            <a:fillRect/>
          </a:stretch>
        </p:blipFill>
        <p:spPr>
          <a:xfrm>
            <a:off x="5227398" y="867699"/>
            <a:ext cx="1822431" cy="1577075"/>
          </a:xfrm>
          <a:prstGeom prst="rect">
            <a:avLst/>
          </a:prstGeom>
          <a:noFill/>
          <a:ln>
            <a:noFill/>
          </a:ln>
        </p:spPr>
      </p:pic>
      <p:pic>
        <p:nvPicPr>
          <p:cNvPr id="184" name="Google Shape;184;p19"/>
          <p:cNvPicPr preferRelativeResize="0"/>
          <p:nvPr/>
        </p:nvPicPr>
        <p:blipFill rotWithShape="1">
          <a:blip r:embed="rId5">
            <a:alphaModFix/>
          </a:blip>
          <a:srcRect b="4857" l="-7756" r="17462" t="4848"/>
          <a:stretch/>
        </p:blipFill>
        <p:spPr>
          <a:xfrm>
            <a:off x="7458513" y="900775"/>
            <a:ext cx="1597125" cy="1510925"/>
          </a:xfrm>
          <a:prstGeom prst="rect">
            <a:avLst/>
          </a:prstGeom>
          <a:noFill/>
          <a:ln>
            <a:noFill/>
          </a:ln>
        </p:spPr>
      </p:pic>
      <p:pic>
        <p:nvPicPr>
          <p:cNvPr id="185" name="Google Shape;185;p19"/>
          <p:cNvPicPr preferRelativeResize="0"/>
          <p:nvPr/>
        </p:nvPicPr>
        <p:blipFill>
          <a:blip r:embed="rId6">
            <a:alphaModFix/>
          </a:blip>
          <a:stretch>
            <a:fillRect/>
          </a:stretch>
        </p:blipFill>
        <p:spPr>
          <a:xfrm>
            <a:off x="2974875" y="867700"/>
            <a:ext cx="1621972" cy="1577075"/>
          </a:xfrm>
          <a:prstGeom prst="rect">
            <a:avLst/>
          </a:prstGeom>
          <a:noFill/>
          <a:ln>
            <a:noFill/>
          </a:ln>
        </p:spPr>
      </p:pic>
      <p:pic>
        <p:nvPicPr>
          <p:cNvPr id="186" name="Google Shape;186;p19"/>
          <p:cNvPicPr preferRelativeResize="0"/>
          <p:nvPr/>
        </p:nvPicPr>
        <p:blipFill>
          <a:blip r:embed="rId7">
            <a:alphaModFix/>
          </a:blip>
          <a:stretch>
            <a:fillRect/>
          </a:stretch>
        </p:blipFill>
        <p:spPr>
          <a:xfrm>
            <a:off x="7535000" y="3044500"/>
            <a:ext cx="1487450" cy="1577100"/>
          </a:xfrm>
          <a:prstGeom prst="rect">
            <a:avLst/>
          </a:prstGeom>
          <a:noFill/>
          <a:ln>
            <a:noFill/>
          </a:ln>
        </p:spPr>
      </p:pic>
      <p:pic>
        <p:nvPicPr>
          <p:cNvPr id="187" name="Google Shape;187;p19"/>
          <p:cNvPicPr preferRelativeResize="0"/>
          <p:nvPr/>
        </p:nvPicPr>
        <p:blipFill>
          <a:blip r:embed="rId8">
            <a:alphaModFix/>
          </a:blip>
          <a:stretch>
            <a:fillRect/>
          </a:stretch>
        </p:blipFill>
        <p:spPr>
          <a:xfrm>
            <a:off x="5227400" y="3011400"/>
            <a:ext cx="1677050" cy="1577075"/>
          </a:xfrm>
          <a:prstGeom prst="rect">
            <a:avLst/>
          </a:prstGeom>
          <a:noFill/>
          <a:ln>
            <a:noFill/>
          </a:ln>
        </p:spPr>
      </p:pic>
      <p:sp>
        <p:nvSpPr>
          <p:cNvPr id="188" name="Google Shape;188;p19"/>
          <p:cNvSpPr txBox="1"/>
          <p:nvPr/>
        </p:nvSpPr>
        <p:spPr>
          <a:xfrm>
            <a:off x="4082913" y="74375"/>
            <a:ext cx="3966000" cy="61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i="1" lang="en-GB" sz="3100">
                <a:latin typeface="Comic Sans MS"/>
                <a:ea typeface="Comic Sans MS"/>
                <a:cs typeface="Comic Sans MS"/>
                <a:sym typeface="Comic Sans MS"/>
              </a:rPr>
              <a:t>MEET THE TEAM</a:t>
            </a:r>
            <a:endParaRPr b="1" i="1" sz="3100">
              <a:latin typeface="Comic Sans MS"/>
              <a:ea typeface="Comic Sans MS"/>
              <a:cs typeface="Comic Sans MS"/>
              <a:sym typeface="Comic Sans MS"/>
            </a:endParaRPr>
          </a:p>
        </p:txBody>
      </p:sp>
      <p:sp>
        <p:nvSpPr>
          <p:cNvPr id="189" name="Google Shape;189;p19"/>
          <p:cNvSpPr txBox="1"/>
          <p:nvPr/>
        </p:nvSpPr>
        <p:spPr>
          <a:xfrm>
            <a:off x="3049238" y="2411700"/>
            <a:ext cx="15972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PRATISHTHA</a:t>
            </a:r>
            <a:endParaRPr>
              <a:latin typeface="Lato"/>
              <a:ea typeface="Lato"/>
              <a:cs typeface="Lato"/>
              <a:sym typeface="Lato"/>
            </a:endParaRPr>
          </a:p>
        </p:txBody>
      </p:sp>
      <p:sp>
        <p:nvSpPr>
          <p:cNvPr id="190" name="Google Shape;190;p19"/>
          <p:cNvSpPr txBox="1"/>
          <p:nvPr/>
        </p:nvSpPr>
        <p:spPr>
          <a:xfrm>
            <a:off x="5592634" y="2411700"/>
            <a:ext cx="12150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DANIEL</a:t>
            </a:r>
            <a:endParaRPr>
              <a:latin typeface="Lato"/>
              <a:ea typeface="Lato"/>
              <a:cs typeface="Lato"/>
              <a:sym typeface="Lato"/>
            </a:endParaRPr>
          </a:p>
        </p:txBody>
      </p:sp>
      <p:sp>
        <p:nvSpPr>
          <p:cNvPr id="191" name="Google Shape;191;p19"/>
          <p:cNvSpPr txBox="1"/>
          <p:nvPr/>
        </p:nvSpPr>
        <p:spPr>
          <a:xfrm>
            <a:off x="7803425" y="2411700"/>
            <a:ext cx="10953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KOMAL</a:t>
            </a:r>
            <a:endParaRPr>
              <a:latin typeface="Lato"/>
              <a:ea typeface="Lato"/>
              <a:cs typeface="Lato"/>
              <a:sym typeface="Lato"/>
            </a:endParaRPr>
          </a:p>
        </p:txBody>
      </p:sp>
      <p:sp>
        <p:nvSpPr>
          <p:cNvPr id="192" name="Google Shape;192;p19"/>
          <p:cNvSpPr txBox="1"/>
          <p:nvPr/>
        </p:nvSpPr>
        <p:spPr>
          <a:xfrm>
            <a:off x="3123622" y="4588475"/>
            <a:ext cx="12150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SHIVANGI</a:t>
            </a:r>
            <a:endParaRPr>
              <a:latin typeface="Lato"/>
              <a:ea typeface="Lato"/>
              <a:cs typeface="Lato"/>
              <a:sym typeface="Lato"/>
            </a:endParaRPr>
          </a:p>
        </p:txBody>
      </p:sp>
      <p:sp>
        <p:nvSpPr>
          <p:cNvPr id="193" name="Google Shape;193;p19"/>
          <p:cNvSpPr txBox="1"/>
          <p:nvPr/>
        </p:nvSpPr>
        <p:spPr>
          <a:xfrm>
            <a:off x="5518263" y="4588475"/>
            <a:ext cx="10953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KABIR</a:t>
            </a:r>
            <a:endParaRPr>
              <a:latin typeface="Lato"/>
              <a:ea typeface="Lato"/>
              <a:cs typeface="Lato"/>
              <a:sym typeface="Lato"/>
            </a:endParaRPr>
          </a:p>
        </p:txBody>
      </p:sp>
      <p:sp>
        <p:nvSpPr>
          <p:cNvPr id="194" name="Google Shape;194;p19"/>
          <p:cNvSpPr txBox="1"/>
          <p:nvPr/>
        </p:nvSpPr>
        <p:spPr>
          <a:xfrm>
            <a:off x="7793222" y="4621600"/>
            <a:ext cx="1215000" cy="18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MANIKA</a:t>
            </a:r>
            <a:endParaRPr>
              <a:latin typeface="Lato"/>
              <a:ea typeface="Lato"/>
              <a:cs typeface="Lato"/>
              <a:sym typeface="Lato"/>
            </a:endParaRPr>
          </a:p>
        </p:txBody>
      </p:sp>
      <p:pic>
        <p:nvPicPr>
          <p:cNvPr id="195" name="Google Shape;195;p19"/>
          <p:cNvPicPr preferRelativeResize="0"/>
          <p:nvPr/>
        </p:nvPicPr>
        <p:blipFill>
          <a:blip r:embed="rId9">
            <a:alphaModFix/>
          </a:blip>
          <a:stretch>
            <a:fillRect/>
          </a:stretch>
        </p:blipFill>
        <p:spPr>
          <a:xfrm>
            <a:off x="164775" y="2664750"/>
            <a:ext cx="2549425" cy="14500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7"/>
          <p:cNvSpPr txBox="1"/>
          <p:nvPr>
            <p:ph type="title"/>
          </p:nvPr>
        </p:nvSpPr>
        <p:spPr>
          <a:xfrm>
            <a:off x="729450" y="2056375"/>
            <a:ext cx="76626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900">
                <a:latin typeface="Times New Roman"/>
                <a:ea typeface="Times New Roman"/>
                <a:cs typeface="Times New Roman"/>
                <a:sym typeface="Times New Roman"/>
              </a:rPr>
              <a:t>Sub Module 3: </a:t>
            </a:r>
            <a:endParaRPr b="1" sz="4900">
              <a:latin typeface="Times New Roman"/>
              <a:ea typeface="Times New Roman"/>
              <a:cs typeface="Times New Roman"/>
              <a:sym typeface="Times New Roman"/>
            </a:endParaRPr>
          </a:p>
          <a:p>
            <a:pPr indent="0" lvl="0" marL="0" rtl="0" algn="l">
              <a:spcBef>
                <a:spcPts val="1600"/>
              </a:spcBef>
              <a:spcAft>
                <a:spcPts val="1600"/>
              </a:spcAft>
              <a:buNone/>
            </a:pPr>
            <a:r>
              <a:rPr b="1" lang="en-GB" sz="4900">
                <a:latin typeface="Times New Roman"/>
                <a:ea typeface="Times New Roman"/>
                <a:cs typeface="Times New Roman"/>
                <a:sym typeface="Times New Roman"/>
              </a:rPr>
              <a:t>Textual Analysis - NGrams</a:t>
            </a:r>
            <a:endParaRPr b="1" sz="49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8"/>
          <p:cNvSpPr txBox="1"/>
          <p:nvPr>
            <p:ph idx="1" type="body"/>
          </p:nvPr>
        </p:nvSpPr>
        <p:spPr>
          <a:xfrm>
            <a:off x="727650" y="2054550"/>
            <a:ext cx="7688700" cy="1034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GB" sz="1900">
                <a:latin typeface="Times New Roman"/>
                <a:ea typeface="Times New Roman"/>
                <a:cs typeface="Times New Roman"/>
                <a:sym typeface="Times New Roman"/>
              </a:rPr>
              <a:t>NGrams are basically the co-occuring words within a given window and in our model we have used ngrams in the range (1,3), i.e. monograms, bigrams and trigrams.</a:t>
            </a:r>
            <a:endParaRPr sz="1900">
              <a:latin typeface="Times New Roman"/>
              <a:ea typeface="Times New Roman"/>
              <a:cs typeface="Times New Roman"/>
              <a:sym typeface="Times New Roman"/>
            </a:endParaRPr>
          </a:p>
          <a:p>
            <a:pPr indent="0" lvl="0" marL="0" rtl="0" algn="l">
              <a:lnSpc>
                <a:spcPct val="100000"/>
              </a:lnSpc>
              <a:spcBef>
                <a:spcPts val="1600"/>
              </a:spcBef>
              <a:spcAft>
                <a:spcPts val="1600"/>
              </a:spcAft>
              <a:buNone/>
            </a:pPr>
            <a:r>
              <a:rPr lang="en-GB" sz="1900">
                <a:latin typeface="Times New Roman"/>
                <a:ea typeface="Times New Roman"/>
                <a:cs typeface="Times New Roman"/>
                <a:sym typeface="Times New Roman"/>
              </a:rPr>
              <a:t>For this, TFIDFVectorizer is used which results in a csr format sparse matrix which is then converted to a dense matrix of mxn dimension. The dense matrix is then used as the predictor for the prediction of stages of each conversation in the chat.</a:t>
            </a:r>
            <a:endParaRPr sz="1900">
              <a:latin typeface="Times New Roman"/>
              <a:ea typeface="Times New Roman"/>
              <a:cs typeface="Times New Roman"/>
              <a:sym typeface="Times New Roman"/>
            </a:endParaRPr>
          </a:p>
        </p:txBody>
      </p:sp>
      <p:sp>
        <p:nvSpPr>
          <p:cNvPr id="363" name="Google Shape;363;p38"/>
          <p:cNvSpPr txBox="1"/>
          <p:nvPr/>
        </p:nvSpPr>
        <p:spPr>
          <a:xfrm>
            <a:off x="727650" y="864250"/>
            <a:ext cx="5596500" cy="63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100">
                <a:solidFill>
                  <a:srgbClr val="FFFFFF"/>
                </a:solidFill>
                <a:latin typeface="Times New Roman"/>
                <a:ea typeface="Times New Roman"/>
                <a:cs typeface="Times New Roman"/>
                <a:sym typeface="Times New Roman"/>
              </a:rPr>
              <a:t>NGRAM MODULE</a:t>
            </a:r>
            <a:endParaRPr b="1" sz="3100">
              <a:solidFill>
                <a:srgbClr val="FFFFFF"/>
              </a:solidFill>
              <a:latin typeface="Times New Roman"/>
              <a:ea typeface="Times New Roman"/>
              <a:cs typeface="Times New Roman"/>
              <a:sym typeface="Times New Roman"/>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pic>
        <p:nvPicPr>
          <p:cNvPr id="368" name="Google Shape;368;p39"/>
          <p:cNvPicPr preferRelativeResize="0"/>
          <p:nvPr/>
        </p:nvPicPr>
        <p:blipFill>
          <a:blip r:embed="rId3">
            <a:alphaModFix/>
          </a:blip>
          <a:stretch>
            <a:fillRect/>
          </a:stretch>
        </p:blipFill>
        <p:spPr>
          <a:xfrm>
            <a:off x="1086813" y="1420125"/>
            <a:ext cx="6294575" cy="2599050"/>
          </a:xfrm>
          <a:prstGeom prst="rect">
            <a:avLst/>
          </a:prstGeom>
          <a:noFill/>
          <a:ln>
            <a:noFill/>
          </a:ln>
        </p:spPr>
      </p:pic>
      <p:sp>
        <p:nvSpPr>
          <p:cNvPr id="369" name="Google Shape;369;p39"/>
          <p:cNvSpPr txBox="1"/>
          <p:nvPr/>
        </p:nvSpPr>
        <p:spPr>
          <a:xfrm>
            <a:off x="1655288" y="407550"/>
            <a:ext cx="5157600" cy="49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700">
                <a:solidFill>
                  <a:srgbClr val="FFFFFF"/>
                </a:solidFill>
                <a:latin typeface="Times New Roman"/>
                <a:ea typeface="Times New Roman"/>
                <a:cs typeface="Times New Roman"/>
                <a:sym typeface="Times New Roman"/>
              </a:rPr>
              <a:t>NGRAMS: Classification Report</a:t>
            </a:r>
            <a:endParaRPr b="1" sz="2700">
              <a:solidFill>
                <a:srgbClr val="FFFFFF"/>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0"/>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Times New Roman"/>
                <a:ea typeface="Times New Roman"/>
                <a:cs typeface="Times New Roman"/>
                <a:sym typeface="Times New Roman"/>
              </a:rPr>
              <a:t>Integration of Modules for Detecting Child Predators</a:t>
            </a:r>
            <a:endParaRPr>
              <a:latin typeface="Times New Roman"/>
              <a:ea typeface="Times New Roman"/>
              <a:cs typeface="Times New Roman"/>
              <a:sym typeface="Times New Roman"/>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78" name="Shape 378"/>
        <p:cNvGrpSpPr/>
        <p:nvPr/>
      </p:nvGrpSpPr>
      <p:grpSpPr>
        <a:xfrm>
          <a:off x="0" y="0"/>
          <a:ext cx="0" cy="0"/>
          <a:chOff x="0" y="0"/>
          <a:chExt cx="0" cy="0"/>
        </a:xfrm>
      </p:grpSpPr>
      <p:pic>
        <p:nvPicPr>
          <p:cNvPr id="379" name="Google Shape;379;p41"/>
          <p:cNvPicPr preferRelativeResize="0"/>
          <p:nvPr/>
        </p:nvPicPr>
        <p:blipFill>
          <a:blip r:embed="rId3">
            <a:alphaModFix/>
          </a:blip>
          <a:stretch>
            <a:fillRect/>
          </a:stretch>
        </p:blipFill>
        <p:spPr>
          <a:xfrm>
            <a:off x="123063" y="1366725"/>
            <a:ext cx="3652150" cy="616025"/>
          </a:xfrm>
          <a:prstGeom prst="rect">
            <a:avLst/>
          </a:prstGeom>
          <a:noFill/>
          <a:ln>
            <a:noFill/>
          </a:ln>
        </p:spPr>
      </p:pic>
      <p:pic>
        <p:nvPicPr>
          <p:cNvPr id="380" name="Google Shape;380;p41"/>
          <p:cNvPicPr preferRelativeResize="0"/>
          <p:nvPr/>
        </p:nvPicPr>
        <p:blipFill>
          <a:blip r:embed="rId4">
            <a:alphaModFix/>
          </a:blip>
          <a:stretch>
            <a:fillRect/>
          </a:stretch>
        </p:blipFill>
        <p:spPr>
          <a:xfrm>
            <a:off x="152388" y="2308925"/>
            <a:ext cx="3593479" cy="616025"/>
          </a:xfrm>
          <a:prstGeom prst="rect">
            <a:avLst/>
          </a:prstGeom>
          <a:noFill/>
          <a:ln>
            <a:noFill/>
          </a:ln>
        </p:spPr>
      </p:pic>
      <p:pic>
        <p:nvPicPr>
          <p:cNvPr id="381" name="Google Shape;381;p41"/>
          <p:cNvPicPr preferRelativeResize="0"/>
          <p:nvPr/>
        </p:nvPicPr>
        <p:blipFill>
          <a:blip r:embed="rId5">
            <a:alphaModFix/>
          </a:blip>
          <a:stretch>
            <a:fillRect/>
          </a:stretch>
        </p:blipFill>
        <p:spPr>
          <a:xfrm>
            <a:off x="152388" y="3251125"/>
            <a:ext cx="3593479" cy="616025"/>
          </a:xfrm>
          <a:prstGeom prst="rect">
            <a:avLst/>
          </a:prstGeom>
          <a:noFill/>
          <a:ln>
            <a:noFill/>
          </a:ln>
        </p:spPr>
      </p:pic>
      <p:pic>
        <p:nvPicPr>
          <p:cNvPr id="382" name="Google Shape;382;p41"/>
          <p:cNvPicPr preferRelativeResize="0"/>
          <p:nvPr/>
        </p:nvPicPr>
        <p:blipFill>
          <a:blip r:embed="rId6">
            <a:alphaModFix/>
          </a:blip>
          <a:stretch>
            <a:fillRect/>
          </a:stretch>
        </p:blipFill>
        <p:spPr>
          <a:xfrm>
            <a:off x="181737" y="4099975"/>
            <a:ext cx="3593479" cy="616025"/>
          </a:xfrm>
          <a:prstGeom prst="rect">
            <a:avLst/>
          </a:prstGeom>
          <a:noFill/>
          <a:ln>
            <a:noFill/>
          </a:ln>
        </p:spPr>
      </p:pic>
      <p:pic>
        <p:nvPicPr>
          <p:cNvPr id="383" name="Google Shape;383;p41"/>
          <p:cNvPicPr preferRelativeResize="0"/>
          <p:nvPr/>
        </p:nvPicPr>
        <p:blipFill>
          <a:blip r:embed="rId7">
            <a:alphaModFix/>
          </a:blip>
          <a:stretch>
            <a:fillRect/>
          </a:stretch>
        </p:blipFill>
        <p:spPr>
          <a:xfrm>
            <a:off x="5056575" y="1366725"/>
            <a:ext cx="1415200" cy="616025"/>
          </a:xfrm>
          <a:prstGeom prst="rect">
            <a:avLst/>
          </a:prstGeom>
          <a:noFill/>
          <a:ln>
            <a:noFill/>
          </a:ln>
        </p:spPr>
      </p:pic>
      <p:pic>
        <p:nvPicPr>
          <p:cNvPr id="384" name="Google Shape;384;p41"/>
          <p:cNvPicPr preferRelativeResize="0"/>
          <p:nvPr/>
        </p:nvPicPr>
        <p:blipFill>
          <a:blip r:embed="rId8">
            <a:alphaModFix/>
          </a:blip>
          <a:stretch>
            <a:fillRect/>
          </a:stretch>
        </p:blipFill>
        <p:spPr>
          <a:xfrm>
            <a:off x="5056580" y="2326037"/>
            <a:ext cx="1415200" cy="581804"/>
          </a:xfrm>
          <a:prstGeom prst="rect">
            <a:avLst/>
          </a:prstGeom>
          <a:noFill/>
          <a:ln>
            <a:noFill/>
          </a:ln>
        </p:spPr>
      </p:pic>
      <p:pic>
        <p:nvPicPr>
          <p:cNvPr id="385" name="Google Shape;385;p41"/>
          <p:cNvPicPr preferRelativeResize="0"/>
          <p:nvPr/>
        </p:nvPicPr>
        <p:blipFill>
          <a:blip r:embed="rId9">
            <a:alphaModFix/>
          </a:blip>
          <a:stretch>
            <a:fillRect/>
          </a:stretch>
        </p:blipFill>
        <p:spPr>
          <a:xfrm>
            <a:off x="5113106" y="3157747"/>
            <a:ext cx="1498439" cy="616025"/>
          </a:xfrm>
          <a:prstGeom prst="rect">
            <a:avLst/>
          </a:prstGeom>
          <a:noFill/>
          <a:ln>
            <a:noFill/>
          </a:ln>
        </p:spPr>
      </p:pic>
      <p:pic>
        <p:nvPicPr>
          <p:cNvPr id="386" name="Google Shape;386;p41"/>
          <p:cNvPicPr preferRelativeResize="0"/>
          <p:nvPr/>
        </p:nvPicPr>
        <p:blipFill>
          <a:blip r:embed="rId10">
            <a:alphaModFix/>
          </a:blip>
          <a:stretch>
            <a:fillRect/>
          </a:stretch>
        </p:blipFill>
        <p:spPr>
          <a:xfrm>
            <a:off x="5154725" y="4099987"/>
            <a:ext cx="1415200" cy="581804"/>
          </a:xfrm>
          <a:prstGeom prst="rect">
            <a:avLst/>
          </a:prstGeom>
          <a:noFill/>
          <a:ln>
            <a:noFill/>
          </a:ln>
        </p:spPr>
      </p:pic>
      <p:sp>
        <p:nvSpPr>
          <p:cNvPr id="387" name="Google Shape;387;p41"/>
          <p:cNvSpPr txBox="1"/>
          <p:nvPr/>
        </p:nvSpPr>
        <p:spPr>
          <a:xfrm>
            <a:off x="1425650" y="344775"/>
            <a:ext cx="5367000" cy="6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2900">
                <a:latin typeface="Times New Roman"/>
                <a:ea typeface="Times New Roman"/>
                <a:cs typeface="Times New Roman"/>
                <a:sym typeface="Times New Roman"/>
              </a:rPr>
              <a:t>Formula Table</a:t>
            </a:r>
            <a:endParaRPr sz="2900">
              <a:latin typeface="Times New Roman"/>
              <a:ea typeface="Times New Roman"/>
              <a:cs typeface="Times New Roman"/>
              <a:sym typeface="Times New Roman"/>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1" name="Shape 391"/>
        <p:cNvGrpSpPr/>
        <p:nvPr/>
      </p:nvGrpSpPr>
      <p:grpSpPr>
        <a:xfrm>
          <a:off x="0" y="0"/>
          <a:ext cx="0" cy="0"/>
          <a:chOff x="0" y="0"/>
          <a:chExt cx="0" cy="0"/>
        </a:xfrm>
      </p:grpSpPr>
      <p:pic>
        <p:nvPicPr>
          <p:cNvPr id="392" name="Google Shape;392;p42"/>
          <p:cNvPicPr preferRelativeResize="0"/>
          <p:nvPr/>
        </p:nvPicPr>
        <p:blipFill>
          <a:blip r:embed="rId3">
            <a:alphaModFix/>
          </a:blip>
          <a:stretch>
            <a:fillRect/>
          </a:stretch>
        </p:blipFill>
        <p:spPr>
          <a:xfrm>
            <a:off x="524225" y="499425"/>
            <a:ext cx="1498450" cy="581825"/>
          </a:xfrm>
          <a:prstGeom prst="rect">
            <a:avLst/>
          </a:prstGeom>
          <a:noFill/>
          <a:ln>
            <a:noFill/>
          </a:ln>
        </p:spPr>
      </p:pic>
      <p:pic>
        <p:nvPicPr>
          <p:cNvPr id="393" name="Google Shape;393;p42"/>
          <p:cNvPicPr preferRelativeResize="0"/>
          <p:nvPr/>
        </p:nvPicPr>
        <p:blipFill>
          <a:blip r:embed="rId4">
            <a:alphaModFix/>
          </a:blip>
          <a:stretch>
            <a:fillRect/>
          </a:stretch>
        </p:blipFill>
        <p:spPr>
          <a:xfrm>
            <a:off x="3741301" y="407975"/>
            <a:ext cx="1415200" cy="616025"/>
          </a:xfrm>
          <a:prstGeom prst="rect">
            <a:avLst/>
          </a:prstGeom>
          <a:noFill/>
          <a:ln>
            <a:noFill/>
          </a:ln>
        </p:spPr>
      </p:pic>
      <p:pic>
        <p:nvPicPr>
          <p:cNvPr id="394" name="Google Shape;394;p42"/>
          <p:cNvPicPr preferRelativeResize="0"/>
          <p:nvPr/>
        </p:nvPicPr>
        <p:blipFill>
          <a:blip r:embed="rId5">
            <a:alphaModFix/>
          </a:blip>
          <a:stretch>
            <a:fillRect/>
          </a:stretch>
        </p:blipFill>
        <p:spPr>
          <a:xfrm>
            <a:off x="935401" y="1540525"/>
            <a:ext cx="1320300" cy="715175"/>
          </a:xfrm>
          <a:prstGeom prst="rect">
            <a:avLst/>
          </a:prstGeom>
          <a:noFill/>
          <a:ln>
            <a:noFill/>
          </a:ln>
        </p:spPr>
      </p:pic>
      <p:pic>
        <p:nvPicPr>
          <p:cNvPr id="395" name="Google Shape;395;p42"/>
          <p:cNvPicPr preferRelativeResize="0"/>
          <p:nvPr/>
        </p:nvPicPr>
        <p:blipFill>
          <a:blip r:embed="rId6">
            <a:alphaModFix/>
          </a:blip>
          <a:stretch>
            <a:fillRect/>
          </a:stretch>
        </p:blipFill>
        <p:spPr>
          <a:xfrm>
            <a:off x="3971925" y="1441375"/>
            <a:ext cx="1200150" cy="814325"/>
          </a:xfrm>
          <a:prstGeom prst="rect">
            <a:avLst/>
          </a:prstGeom>
          <a:noFill/>
          <a:ln>
            <a:noFill/>
          </a:ln>
        </p:spPr>
      </p:pic>
      <p:sp>
        <p:nvSpPr>
          <p:cNvPr id="396" name="Google Shape;396;p42"/>
          <p:cNvSpPr txBox="1"/>
          <p:nvPr/>
        </p:nvSpPr>
        <p:spPr>
          <a:xfrm>
            <a:off x="1623600" y="3048900"/>
            <a:ext cx="5106300" cy="135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600">
                <a:latin typeface="Times New Roman"/>
                <a:ea typeface="Times New Roman"/>
                <a:cs typeface="Times New Roman"/>
                <a:sym typeface="Times New Roman"/>
              </a:rPr>
              <a:t>W_s1 is the wei</a:t>
            </a:r>
            <a:r>
              <a:rPr b="1" lang="en-GB" sz="1600">
                <a:solidFill>
                  <a:srgbClr val="3C4043"/>
                </a:solidFill>
                <a:highlight>
                  <a:srgbClr val="FFFFFF"/>
                </a:highlight>
                <a:latin typeface="Times New Roman"/>
                <a:ea typeface="Times New Roman"/>
                <a:cs typeface="Times New Roman"/>
                <a:sym typeface="Times New Roman"/>
              </a:rPr>
              <a:t>ght for stage 1</a:t>
            </a:r>
            <a:endParaRPr b="1" sz="160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br>
              <a:rPr b="1" lang="en-GB" sz="1600">
                <a:solidFill>
                  <a:srgbClr val="3C4043"/>
                </a:solidFill>
                <a:highlight>
                  <a:srgbClr val="FFFFFF"/>
                </a:highlight>
                <a:latin typeface="Times New Roman"/>
                <a:ea typeface="Times New Roman"/>
                <a:cs typeface="Times New Roman"/>
                <a:sym typeface="Times New Roman"/>
              </a:rPr>
            </a:br>
            <a:r>
              <a:rPr b="1" lang="en-GB" sz="1600">
                <a:latin typeface="Times New Roman"/>
                <a:ea typeface="Times New Roman"/>
                <a:cs typeface="Times New Roman"/>
                <a:sym typeface="Times New Roman"/>
              </a:rPr>
              <a:t>W_s2 is the wei</a:t>
            </a:r>
            <a:r>
              <a:rPr b="1" lang="en-GB" sz="1600">
                <a:solidFill>
                  <a:srgbClr val="3C4043"/>
                </a:solidFill>
                <a:highlight>
                  <a:srgbClr val="FFFFFF"/>
                </a:highlight>
                <a:latin typeface="Times New Roman"/>
                <a:ea typeface="Times New Roman"/>
                <a:cs typeface="Times New Roman"/>
                <a:sym typeface="Times New Roman"/>
              </a:rPr>
              <a:t>ght for stage 2</a:t>
            </a:r>
            <a:br>
              <a:rPr b="1" lang="en-GB" sz="1600">
                <a:solidFill>
                  <a:srgbClr val="3C4043"/>
                </a:solidFill>
                <a:highlight>
                  <a:srgbClr val="FFFFFF"/>
                </a:highlight>
                <a:latin typeface="Times New Roman"/>
                <a:ea typeface="Times New Roman"/>
                <a:cs typeface="Times New Roman"/>
                <a:sym typeface="Times New Roman"/>
              </a:rPr>
            </a:br>
            <a:endParaRPr b="1" sz="1600">
              <a:solidFill>
                <a:srgbClr val="3C4043"/>
              </a:solidFill>
              <a:highlight>
                <a:srgbClr val="FFFFFF"/>
              </a:highlight>
              <a:latin typeface="Times New Roman"/>
              <a:ea typeface="Times New Roman"/>
              <a:cs typeface="Times New Roman"/>
              <a:sym typeface="Times New Roman"/>
            </a:endParaRPr>
          </a:p>
          <a:p>
            <a:pPr indent="0" lvl="0" marL="0" rtl="0" algn="l">
              <a:spcBef>
                <a:spcPts val="0"/>
              </a:spcBef>
              <a:spcAft>
                <a:spcPts val="0"/>
              </a:spcAft>
              <a:buNone/>
            </a:pPr>
            <a:r>
              <a:rPr b="1" lang="en-GB" sz="1600">
                <a:latin typeface="Times New Roman"/>
                <a:ea typeface="Times New Roman"/>
                <a:cs typeface="Times New Roman"/>
                <a:sym typeface="Times New Roman"/>
              </a:rPr>
              <a:t>W_s1 is the wei</a:t>
            </a:r>
            <a:r>
              <a:rPr b="1" lang="en-GB" sz="1600">
                <a:solidFill>
                  <a:srgbClr val="3C4043"/>
                </a:solidFill>
                <a:highlight>
                  <a:srgbClr val="FFFFFF"/>
                </a:highlight>
                <a:latin typeface="Times New Roman"/>
                <a:ea typeface="Times New Roman"/>
                <a:cs typeface="Times New Roman"/>
                <a:sym typeface="Times New Roman"/>
              </a:rPr>
              <a:t>ght for stage 3</a:t>
            </a:r>
            <a:br>
              <a:rPr b="1" lang="en-GB" sz="1600">
                <a:solidFill>
                  <a:srgbClr val="3C4043"/>
                </a:solidFill>
                <a:highlight>
                  <a:srgbClr val="FFFFFF"/>
                </a:highlight>
                <a:latin typeface="Times New Roman"/>
                <a:ea typeface="Times New Roman"/>
                <a:cs typeface="Times New Roman"/>
                <a:sym typeface="Times New Roman"/>
              </a:rPr>
            </a:br>
            <a:endParaRPr b="1" sz="1600">
              <a:solidFill>
                <a:srgbClr val="3C4043"/>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400" name="Shape 400"/>
        <p:cNvGrpSpPr/>
        <p:nvPr/>
      </p:nvGrpSpPr>
      <p:grpSpPr>
        <a:xfrm>
          <a:off x="0" y="0"/>
          <a:ext cx="0" cy="0"/>
          <a:chOff x="0" y="0"/>
          <a:chExt cx="0" cy="0"/>
        </a:xfrm>
      </p:grpSpPr>
      <p:sp>
        <p:nvSpPr>
          <p:cNvPr id="401" name="Google Shape;401;p43"/>
          <p:cNvSpPr txBox="1"/>
          <p:nvPr>
            <p:ph type="title"/>
          </p:nvPr>
        </p:nvSpPr>
        <p:spPr>
          <a:xfrm>
            <a:off x="1017000" y="1758550"/>
            <a:ext cx="71100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latin typeface="Times New Roman"/>
                <a:ea typeface="Times New Roman"/>
                <a:cs typeface="Times New Roman"/>
                <a:sym typeface="Times New Roman"/>
              </a:rPr>
              <a:t>Module 2: </a:t>
            </a:r>
            <a:endParaRPr sz="3600">
              <a:latin typeface="Times New Roman"/>
              <a:ea typeface="Times New Roman"/>
              <a:cs typeface="Times New Roman"/>
              <a:sym typeface="Times New Roman"/>
            </a:endParaRPr>
          </a:p>
          <a:p>
            <a:pPr indent="0" lvl="0" marL="0" rtl="0" algn="ctr">
              <a:spcBef>
                <a:spcPts val="0"/>
              </a:spcBef>
              <a:spcAft>
                <a:spcPts val="0"/>
              </a:spcAft>
              <a:buNone/>
            </a:pPr>
            <a:r>
              <a:rPr lang="en-GB" sz="3600">
                <a:latin typeface="Times New Roman"/>
                <a:ea typeface="Times New Roman"/>
                <a:cs typeface="Times New Roman"/>
                <a:sym typeface="Times New Roman"/>
              </a:rPr>
              <a:t>Hate and Offensive Speech Detection</a:t>
            </a:r>
            <a:endParaRPr sz="3600">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p44"/>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700">
                <a:latin typeface="Times New Roman"/>
                <a:ea typeface="Times New Roman"/>
                <a:cs typeface="Times New Roman"/>
                <a:sym typeface="Times New Roman"/>
              </a:rPr>
              <a:t>Features Used with Random Forest Classifier:</a:t>
            </a:r>
            <a:endParaRPr sz="2700">
              <a:latin typeface="Times New Roman"/>
              <a:ea typeface="Times New Roman"/>
              <a:cs typeface="Times New Roman"/>
              <a:sym typeface="Times New Roman"/>
            </a:endParaRPr>
          </a:p>
          <a:p>
            <a:pPr indent="-400050" lvl="0" marL="457200" rtl="0" algn="l">
              <a:spcBef>
                <a:spcPts val="0"/>
              </a:spcBef>
              <a:spcAft>
                <a:spcPts val="0"/>
              </a:spcAft>
              <a:buSzPts val="2700"/>
              <a:buFont typeface="Times New Roman"/>
              <a:buChar char="●"/>
            </a:pPr>
            <a:r>
              <a:rPr lang="en-GB" sz="2700">
                <a:latin typeface="Times New Roman"/>
                <a:ea typeface="Times New Roman"/>
                <a:cs typeface="Times New Roman"/>
                <a:sym typeface="Times New Roman"/>
              </a:rPr>
              <a:t>Textual</a:t>
            </a:r>
            <a:endParaRPr sz="2700">
              <a:latin typeface="Times New Roman"/>
              <a:ea typeface="Times New Roman"/>
              <a:cs typeface="Times New Roman"/>
              <a:sym typeface="Times New Roman"/>
            </a:endParaRPr>
          </a:p>
          <a:p>
            <a:pPr indent="-400050" lvl="0" marL="457200" rtl="0" algn="l">
              <a:spcBef>
                <a:spcPts val="0"/>
              </a:spcBef>
              <a:spcAft>
                <a:spcPts val="0"/>
              </a:spcAft>
              <a:buSzPts val="2700"/>
              <a:buFont typeface="Times New Roman"/>
              <a:buChar char="●"/>
            </a:pPr>
            <a:r>
              <a:rPr lang="en-GB" sz="2700">
                <a:latin typeface="Times New Roman"/>
                <a:ea typeface="Times New Roman"/>
                <a:cs typeface="Times New Roman"/>
                <a:sym typeface="Times New Roman"/>
              </a:rPr>
              <a:t>POS</a:t>
            </a:r>
            <a:endParaRPr sz="2700">
              <a:latin typeface="Times New Roman"/>
              <a:ea typeface="Times New Roman"/>
              <a:cs typeface="Times New Roman"/>
              <a:sym typeface="Times New Roman"/>
            </a:endParaRPr>
          </a:p>
          <a:p>
            <a:pPr indent="-400050" lvl="0" marL="457200" rtl="0" algn="l">
              <a:spcBef>
                <a:spcPts val="0"/>
              </a:spcBef>
              <a:spcAft>
                <a:spcPts val="0"/>
              </a:spcAft>
              <a:buSzPts val="2700"/>
              <a:buFont typeface="Times New Roman"/>
              <a:buChar char="●"/>
            </a:pPr>
            <a:r>
              <a:rPr lang="en-GB" sz="2700">
                <a:latin typeface="Times New Roman"/>
                <a:ea typeface="Times New Roman"/>
                <a:cs typeface="Times New Roman"/>
                <a:sym typeface="Times New Roman"/>
              </a:rPr>
              <a:t>Calculated</a:t>
            </a:r>
            <a:endParaRPr sz="2700">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45"/>
          <p:cNvSpPr txBox="1"/>
          <p:nvPr>
            <p:ph type="title"/>
          </p:nvPr>
        </p:nvSpPr>
        <p:spPr>
          <a:xfrm>
            <a:off x="1066325" y="1318650"/>
            <a:ext cx="7088100" cy="10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500">
                <a:solidFill>
                  <a:srgbClr val="FFFFFF"/>
                </a:solidFill>
                <a:latin typeface="Times New Roman"/>
                <a:ea typeface="Times New Roman"/>
                <a:cs typeface="Times New Roman"/>
                <a:sym typeface="Times New Roman"/>
              </a:rPr>
              <a:t>Improvements after Dataset Expansion</a:t>
            </a:r>
            <a:endParaRPr sz="2500">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GB" sz="2500">
                <a:solidFill>
                  <a:srgbClr val="FFFFFF"/>
                </a:solidFill>
                <a:latin typeface="Times New Roman"/>
                <a:ea typeface="Times New Roman"/>
                <a:cs typeface="Times New Roman"/>
                <a:sym typeface="Times New Roman"/>
              </a:rPr>
              <a:t>Before vs After</a:t>
            </a:r>
            <a:endParaRPr sz="2500">
              <a:solidFill>
                <a:srgbClr val="FFFFFF"/>
              </a:solidFill>
              <a:latin typeface="Times New Roman"/>
              <a:ea typeface="Times New Roman"/>
              <a:cs typeface="Times New Roman"/>
              <a:sym typeface="Times New Roman"/>
            </a:endParaRPr>
          </a:p>
        </p:txBody>
      </p:sp>
      <p:pic>
        <p:nvPicPr>
          <p:cNvPr id="412" name="Google Shape;412;p45"/>
          <p:cNvPicPr preferRelativeResize="0"/>
          <p:nvPr/>
        </p:nvPicPr>
        <p:blipFill>
          <a:blip r:embed="rId3">
            <a:alphaModFix/>
          </a:blip>
          <a:stretch>
            <a:fillRect/>
          </a:stretch>
        </p:blipFill>
        <p:spPr>
          <a:xfrm>
            <a:off x="4836575" y="2571750"/>
            <a:ext cx="3724750" cy="1638300"/>
          </a:xfrm>
          <a:prstGeom prst="rect">
            <a:avLst/>
          </a:prstGeom>
          <a:noFill/>
          <a:ln>
            <a:noFill/>
          </a:ln>
        </p:spPr>
      </p:pic>
      <p:pic>
        <p:nvPicPr>
          <p:cNvPr id="413" name="Google Shape;413;p45"/>
          <p:cNvPicPr preferRelativeResize="0"/>
          <p:nvPr/>
        </p:nvPicPr>
        <p:blipFill rotWithShape="1">
          <a:blip r:embed="rId4">
            <a:alphaModFix/>
          </a:blip>
          <a:srcRect b="0" l="0" r="0" t="9950"/>
          <a:stretch/>
        </p:blipFill>
        <p:spPr>
          <a:xfrm>
            <a:off x="540100" y="2571750"/>
            <a:ext cx="3600450" cy="1638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46"/>
          <p:cNvSpPr txBox="1"/>
          <p:nvPr>
            <p:ph type="title"/>
          </p:nvPr>
        </p:nvSpPr>
        <p:spPr>
          <a:xfrm>
            <a:off x="1027950" y="189575"/>
            <a:ext cx="7088100" cy="10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Times New Roman"/>
                <a:ea typeface="Times New Roman"/>
                <a:cs typeface="Times New Roman"/>
                <a:sym typeface="Times New Roman"/>
              </a:rPr>
              <a:t>Single Classifier vs Multi Classifier </a:t>
            </a:r>
            <a:endParaRPr>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rgbClr val="FFFFFF"/>
                </a:solidFill>
                <a:latin typeface="Times New Roman"/>
                <a:ea typeface="Times New Roman"/>
                <a:cs typeface="Times New Roman"/>
                <a:sym typeface="Times New Roman"/>
              </a:rPr>
              <a:t>(Text, POS, Calculated)</a:t>
            </a:r>
            <a:endParaRPr>
              <a:solidFill>
                <a:srgbClr val="FFFFFF"/>
              </a:solidFill>
              <a:latin typeface="Times New Roman"/>
              <a:ea typeface="Times New Roman"/>
              <a:cs typeface="Times New Roman"/>
              <a:sym typeface="Times New Roman"/>
            </a:endParaRPr>
          </a:p>
        </p:txBody>
      </p:sp>
      <p:pic>
        <p:nvPicPr>
          <p:cNvPr id="419" name="Google Shape;419;p46"/>
          <p:cNvPicPr preferRelativeResize="0"/>
          <p:nvPr/>
        </p:nvPicPr>
        <p:blipFill>
          <a:blip r:embed="rId3">
            <a:alphaModFix/>
          </a:blip>
          <a:stretch>
            <a:fillRect/>
          </a:stretch>
        </p:blipFill>
        <p:spPr>
          <a:xfrm>
            <a:off x="634025" y="2095000"/>
            <a:ext cx="3724750" cy="1638300"/>
          </a:xfrm>
          <a:prstGeom prst="rect">
            <a:avLst/>
          </a:prstGeom>
          <a:noFill/>
          <a:ln>
            <a:noFill/>
          </a:ln>
        </p:spPr>
      </p:pic>
      <p:pic>
        <p:nvPicPr>
          <p:cNvPr id="420" name="Google Shape;420;p46"/>
          <p:cNvPicPr preferRelativeResize="0"/>
          <p:nvPr/>
        </p:nvPicPr>
        <p:blipFill rotWithShape="1">
          <a:blip r:embed="rId4">
            <a:alphaModFix/>
          </a:blip>
          <a:srcRect b="0" l="0" r="0" t="15153"/>
          <a:stretch/>
        </p:blipFill>
        <p:spPr>
          <a:xfrm>
            <a:off x="5260125" y="3462475"/>
            <a:ext cx="3120350" cy="941700"/>
          </a:xfrm>
          <a:prstGeom prst="rect">
            <a:avLst/>
          </a:prstGeom>
          <a:noFill/>
          <a:ln>
            <a:noFill/>
          </a:ln>
        </p:spPr>
      </p:pic>
      <p:pic>
        <p:nvPicPr>
          <p:cNvPr id="421" name="Google Shape;421;p46"/>
          <p:cNvPicPr preferRelativeResize="0"/>
          <p:nvPr/>
        </p:nvPicPr>
        <p:blipFill rotWithShape="1">
          <a:blip r:embed="rId5">
            <a:alphaModFix/>
          </a:blip>
          <a:srcRect b="-6783" l="0" r="0" t="15849"/>
          <a:stretch/>
        </p:blipFill>
        <p:spPr>
          <a:xfrm>
            <a:off x="5260125" y="2498275"/>
            <a:ext cx="3120351" cy="1052400"/>
          </a:xfrm>
          <a:prstGeom prst="rect">
            <a:avLst/>
          </a:prstGeom>
          <a:noFill/>
          <a:ln>
            <a:noFill/>
          </a:ln>
        </p:spPr>
      </p:pic>
      <p:pic>
        <p:nvPicPr>
          <p:cNvPr id="422" name="Google Shape;422;p46"/>
          <p:cNvPicPr preferRelativeResize="0"/>
          <p:nvPr/>
        </p:nvPicPr>
        <p:blipFill>
          <a:blip r:embed="rId6">
            <a:alphaModFix/>
          </a:blip>
          <a:stretch>
            <a:fillRect/>
          </a:stretch>
        </p:blipFill>
        <p:spPr>
          <a:xfrm>
            <a:off x="5260125" y="1388350"/>
            <a:ext cx="3120350" cy="1109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0"/>
          <p:cNvSpPr txBox="1"/>
          <p:nvPr>
            <p:ph type="ctrTitle"/>
          </p:nvPr>
        </p:nvSpPr>
        <p:spPr>
          <a:xfrm>
            <a:off x="3537150" y="100775"/>
            <a:ext cx="5017500" cy="737700"/>
          </a:xfrm>
          <a:prstGeom prst="rect">
            <a:avLst/>
          </a:prstGeom>
        </p:spPr>
        <p:txBody>
          <a:bodyPr anchorCtr="0" anchor="t" bIns="91425" lIns="91425" spcFirstLastPara="1" rIns="91425" wrap="square" tIns="91425">
            <a:noAutofit/>
          </a:bodyPr>
          <a:lstStyle/>
          <a:p>
            <a:pPr indent="0" lvl="0" marL="0" rtl="0" algn="l">
              <a:lnSpc>
                <a:spcPct val="125000"/>
              </a:lnSpc>
              <a:spcBef>
                <a:spcPts val="1800"/>
              </a:spcBef>
              <a:spcAft>
                <a:spcPts val="1200"/>
              </a:spcAft>
              <a:buNone/>
            </a:pPr>
            <a:r>
              <a:rPr b="1" lang="en-GB" sz="2550">
                <a:solidFill>
                  <a:srgbClr val="FFFFFF"/>
                </a:solidFill>
                <a:latin typeface="Times New Roman"/>
                <a:ea typeface="Times New Roman"/>
                <a:cs typeface="Times New Roman"/>
                <a:sym typeface="Times New Roman"/>
              </a:rPr>
              <a:t>Problem Description</a:t>
            </a:r>
            <a:endParaRPr sz="4900">
              <a:solidFill>
                <a:srgbClr val="FFFFFF"/>
              </a:solidFill>
              <a:latin typeface="Times New Roman"/>
              <a:ea typeface="Times New Roman"/>
              <a:cs typeface="Times New Roman"/>
              <a:sym typeface="Times New Roman"/>
            </a:endParaRPr>
          </a:p>
        </p:txBody>
      </p:sp>
      <p:sp>
        <p:nvSpPr>
          <p:cNvPr id="201" name="Google Shape;201;p20"/>
          <p:cNvSpPr txBox="1"/>
          <p:nvPr>
            <p:ph idx="1" type="subTitle"/>
          </p:nvPr>
        </p:nvSpPr>
        <p:spPr>
          <a:xfrm>
            <a:off x="3685275" y="935825"/>
            <a:ext cx="5017500" cy="39144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400">
                <a:solidFill>
                  <a:srgbClr val="FFFFFF"/>
                </a:solidFill>
                <a:latin typeface="Times New Roman"/>
                <a:ea typeface="Times New Roman"/>
                <a:cs typeface="Times New Roman"/>
                <a:sym typeface="Times New Roman"/>
              </a:rPr>
              <a:t>Online predators try to gradually seduce their targets through attention, affection, kindness, and even gifts, and often devote considerable time, money and energy to this effort. They are aware of the latest music and hobbies likely to interest kids. They listen to and sympathize with kids' problems. They also try to ease young people's inhibitions by gradually introducing sexual content into their conversations or by showing them sexually explicit material. </a:t>
            </a:r>
            <a:endParaRPr sz="1400">
              <a:solidFill>
                <a:srgbClr val="FFFFFF"/>
              </a:solidFill>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GB" sz="1400">
                <a:solidFill>
                  <a:srgbClr val="FFFFFF"/>
                </a:solidFill>
                <a:latin typeface="Times New Roman"/>
                <a:ea typeface="Times New Roman"/>
                <a:cs typeface="Times New Roman"/>
                <a:sym typeface="Times New Roman"/>
              </a:rPr>
              <a:t>• Desired Solution : The solution will detect suspect profiles based on child grooming behavior patterns followers, hate speech provokers, stalking and bullying mentality profiles and explicit content explorers ( postings, comments) on social media platforms and other websites.</a:t>
            </a:r>
            <a:endParaRPr sz="1400">
              <a:solidFill>
                <a:srgbClr val="FFFFFF"/>
              </a:solidFill>
              <a:latin typeface="Times New Roman"/>
              <a:ea typeface="Times New Roman"/>
              <a:cs typeface="Times New Roman"/>
              <a:sym typeface="Times New Roman"/>
            </a:endParaRPr>
          </a:p>
          <a:p>
            <a:pPr indent="0" lvl="0" marL="0" rtl="0" algn="l">
              <a:spcBef>
                <a:spcPts val="1200"/>
              </a:spcBef>
              <a:spcAft>
                <a:spcPts val="0"/>
              </a:spcAft>
              <a:buNone/>
            </a:pPr>
            <a:r>
              <a:t/>
            </a:r>
            <a:endParaRPr sz="1500">
              <a:solidFill>
                <a:srgbClr val="FFFFFF"/>
              </a:solidFill>
              <a:latin typeface="Times New Roman"/>
              <a:ea typeface="Times New Roman"/>
              <a:cs typeface="Times New Roman"/>
              <a:sym typeface="Times New Roman"/>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47"/>
          <p:cNvSpPr txBox="1"/>
          <p:nvPr>
            <p:ph type="title"/>
          </p:nvPr>
        </p:nvSpPr>
        <p:spPr>
          <a:xfrm>
            <a:off x="1027950" y="189575"/>
            <a:ext cx="7088100" cy="10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Times New Roman"/>
                <a:ea typeface="Times New Roman"/>
                <a:cs typeface="Times New Roman"/>
                <a:sym typeface="Times New Roman"/>
              </a:rPr>
              <a:t>Single Classifier vs Multi Classifier </a:t>
            </a:r>
            <a:endParaRPr>
              <a:solidFill>
                <a:srgbClr val="FFFFFF"/>
              </a:solidFill>
              <a:latin typeface="Times New Roman"/>
              <a:ea typeface="Times New Roman"/>
              <a:cs typeface="Times New Roman"/>
              <a:sym typeface="Times New Roman"/>
            </a:endParaRPr>
          </a:p>
          <a:p>
            <a:pPr indent="0" lvl="0" marL="0" rtl="0" algn="ctr">
              <a:spcBef>
                <a:spcPts val="0"/>
              </a:spcBef>
              <a:spcAft>
                <a:spcPts val="0"/>
              </a:spcAft>
              <a:buNone/>
            </a:pPr>
            <a:r>
              <a:rPr lang="en-GB">
                <a:solidFill>
                  <a:srgbClr val="FFFFFF"/>
                </a:solidFill>
                <a:latin typeface="Times New Roman"/>
                <a:ea typeface="Times New Roman"/>
                <a:cs typeface="Times New Roman"/>
                <a:sym typeface="Times New Roman"/>
              </a:rPr>
              <a:t>Confusion Matrices</a:t>
            </a:r>
            <a:endParaRPr>
              <a:solidFill>
                <a:srgbClr val="FFFFFF"/>
              </a:solidFill>
              <a:latin typeface="Times New Roman"/>
              <a:ea typeface="Times New Roman"/>
              <a:cs typeface="Times New Roman"/>
              <a:sym typeface="Times New Roman"/>
            </a:endParaRPr>
          </a:p>
        </p:txBody>
      </p:sp>
      <p:graphicFrame>
        <p:nvGraphicFramePr>
          <p:cNvPr id="428" name="Google Shape;428;p47"/>
          <p:cNvGraphicFramePr/>
          <p:nvPr/>
        </p:nvGraphicFramePr>
        <p:xfrm>
          <a:off x="400525" y="2211175"/>
          <a:ext cx="3000000" cy="3000000"/>
        </p:xfrm>
        <a:graphic>
          <a:graphicData uri="http://schemas.openxmlformats.org/drawingml/2006/table">
            <a:tbl>
              <a:tblPr>
                <a:noFill/>
                <a:tableStyleId>{600149A7-0C2B-4CBF-A2CA-DF2CAD997721}</a:tableStyleId>
              </a:tblPr>
              <a:tblGrid>
                <a:gridCol w="967650"/>
                <a:gridCol w="967650"/>
                <a:gridCol w="967650"/>
                <a:gridCol w="967650"/>
              </a:tblGrid>
              <a:tr h="381000">
                <a:tc>
                  <a:txBody>
                    <a:bodyPr/>
                    <a:lstStyle/>
                    <a:p>
                      <a:pPr indent="0" lvl="0" marL="0" rtl="0" algn="l">
                        <a:spcBef>
                          <a:spcPts val="0"/>
                        </a:spcBef>
                        <a:spcAft>
                          <a:spcPts val="0"/>
                        </a:spcAft>
                        <a:buNone/>
                      </a:pPr>
                      <a:r>
                        <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Hate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Offensive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Neutral</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rPr>
                        <a:t>Hate </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1869</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103</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209</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rPr>
                        <a:t>Offensive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123</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1701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150</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rPr>
                        <a:t>Neutral</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219</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83</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1043</a:t>
                      </a:r>
                      <a:endParaRPr>
                        <a:solidFill>
                          <a:srgbClr val="FFFFFF"/>
                        </a:solidFill>
                      </a:endParaRPr>
                    </a:p>
                  </a:txBody>
                  <a:tcPr marT="91425" marB="91425" marR="91425" marL="91425"/>
                </a:tc>
              </a:tr>
            </a:tbl>
          </a:graphicData>
        </a:graphic>
      </p:graphicFrame>
      <p:graphicFrame>
        <p:nvGraphicFramePr>
          <p:cNvPr id="429" name="Google Shape;429;p47"/>
          <p:cNvGraphicFramePr/>
          <p:nvPr/>
        </p:nvGraphicFramePr>
        <p:xfrm>
          <a:off x="4904050" y="2211173"/>
          <a:ext cx="3000000" cy="3000000"/>
        </p:xfrm>
        <a:graphic>
          <a:graphicData uri="http://schemas.openxmlformats.org/drawingml/2006/table">
            <a:tbl>
              <a:tblPr>
                <a:noFill/>
                <a:tableStyleId>{600149A7-0C2B-4CBF-A2CA-DF2CAD997721}</a:tableStyleId>
              </a:tblPr>
              <a:tblGrid>
                <a:gridCol w="942575"/>
                <a:gridCol w="942575"/>
                <a:gridCol w="942575"/>
                <a:gridCol w="942575"/>
              </a:tblGrid>
              <a:tr h="396200">
                <a:tc>
                  <a:txBody>
                    <a:bodyPr/>
                    <a:lstStyle/>
                    <a:p>
                      <a:pPr indent="0" lvl="0" marL="0" rtl="0" algn="l">
                        <a:spcBef>
                          <a:spcPts val="0"/>
                        </a:spcBef>
                        <a:spcAft>
                          <a:spcPts val="0"/>
                        </a:spcAft>
                        <a:buNone/>
                      </a:pPr>
                      <a:r>
                        <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Hate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Offensive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Neutral</a:t>
                      </a:r>
                      <a:endParaRPr>
                        <a:solidFill>
                          <a:srgbClr val="FFFFFF"/>
                        </a:solidFill>
                      </a:endParaRPr>
                    </a:p>
                  </a:txBody>
                  <a:tcPr marT="91425" marB="91425" marR="91425" marL="91425"/>
                </a:tc>
              </a:tr>
              <a:tr h="396200">
                <a:tc>
                  <a:txBody>
                    <a:bodyPr/>
                    <a:lstStyle/>
                    <a:p>
                      <a:pPr indent="0" lvl="0" marL="0" rtl="0" algn="l">
                        <a:spcBef>
                          <a:spcPts val="0"/>
                        </a:spcBef>
                        <a:spcAft>
                          <a:spcPts val="0"/>
                        </a:spcAft>
                        <a:buNone/>
                      </a:pPr>
                      <a:r>
                        <a:rPr lang="en-GB">
                          <a:solidFill>
                            <a:srgbClr val="FFFFFF"/>
                          </a:solidFill>
                        </a:rPr>
                        <a:t>Hate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1875</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81</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246</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rPr>
                        <a:t>Offensive</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106</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1720</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148</a:t>
                      </a:r>
                      <a:endParaRPr>
                        <a:solidFill>
                          <a:srgbClr val="FFFFFF"/>
                        </a:solidFill>
                      </a:endParaRPr>
                    </a:p>
                  </a:txBody>
                  <a:tcPr marT="91425" marB="91425" marR="91425" marL="91425"/>
                </a:tc>
              </a:tr>
              <a:tr h="381000">
                <a:tc>
                  <a:txBody>
                    <a:bodyPr/>
                    <a:lstStyle/>
                    <a:p>
                      <a:pPr indent="0" lvl="0" marL="0" rtl="0" algn="l">
                        <a:spcBef>
                          <a:spcPts val="0"/>
                        </a:spcBef>
                        <a:spcAft>
                          <a:spcPts val="0"/>
                        </a:spcAft>
                        <a:buNone/>
                      </a:pPr>
                      <a:r>
                        <a:rPr lang="en-GB">
                          <a:solidFill>
                            <a:srgbClr val="FFFFFF"/>
                          </a:solidFill>
                        </a:rPr>
                        <a:t>Neutral</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78</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35</a:t>
                      </a:r>
                      <a:endParaRPr>
                        <a:solidFill>
                          <a:srgbClr val="FFFFFF"/>
                        </a:solidFill>
                      </a:endParaRPr>
                    </a:p>
                  </a:txBody>
                  <a:tcPr marT="91425" marB="91425" marR="91425" marL="91425"/>
                </a:tc>
                <a:tc>
                  <a:txBody>
                    <a:bodyPr/>
                    <a:lstStyle/>
                    <a:p>
                      <a:pPr indent="0" lvl="0" marL="0" rtl="0" algn="l">
                        <a:spcBef>
                          <a:spcPts val="0"/>
                        </a:spcBef>
                        <a:spcAft>
                          <a:spcPts val="0"/>
                        </a:spcAft>
                        <a:buNone/>
                      </a:pPr>
                      <a:r>
                        <a:rPr lang="en-GB">
                          <a:solidFill>
                            <a:srgbClr val="FFFFFF"/>
                          </a:solidFill>
                        </a:rPr>
                        <a:t>1211</a:t>
                      </a:r>
                      <a:endParaRPr>
                        <a:solidFill>
                          <a:srgbClr val="FFFFFF"/>
                        </a:solidFill>
                      </a:endParaRPr>
                    </a:p>
                  </a:txBody>
                  <a:tcPr marT="91425" marB="91425" marR="91425" marL="91425"/>
                </a:tc>
              </a:tr>
            </a:tbl>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3" name="Shape 433"/>
        <p:cNvGrpSpPr/>
        <p:nvPr/>
      </p:nvGrpSpPr>
      <p:grpSpPr>
        <a:xfrm>
          <a:off x="0" y="0"/>
          <a:ext cx="0" cy="0"/>
          <a:chOff x="0" y="0"/>
          <a:chExt cx="0" cy="0"/>
        </a:xfrm>
      </p:grpSpPr>
      <p:sp>
        <p:nvSpPr>
          <p:cNvPr id="434" name="Google Shape;434;p48"/>
          <p:cNvSpPr txBox="1"/>
          <p:nvPr/>
        </p:nvSpPr>
        <p:spPr>
          <a:xfrm>
            <a:off x="1434950" y="391350"/>
            <a:ext cx="5367000" cy="62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Times New Roman"/>
                <a:ea typeface="Times New Roman"/>
                <a:cs typeface="Times New Roman"/>
                <a:sym typeface="Times New Roman"/>
              </a:rPr>
              <a:t>Database used &amp; </a:t>
            </a:r>
            <a:endParaRPr sz="3000">
              <a:latin typeface="Times New Roman"/>
              <a:ea typeface="Times New Roman"/>
              <a:cs typeface="Times New Roman"/>
              <a:sym typeface="Times New Roman"/>
            </a:endParaRPr>
          </a:p>
          <a:p>
            <a:pPr indent="0" lvl="0" marL="0" rtl="0" algn="ctr">
              <a:spcBef>
                <a:spcPts val="0"/>
              </a:spcBef>
              <a:spcAft>
                <a:spcPts val="0"/>
              </a:spcAft>
              <a:buNone/>
            </a:pPr>
            <a:r>
              <a:rPr lang="en-GB" sz="3000">
                <a:latin typeface="Times New Roman"/>
                <a:ea typeface="Times New Roman"/>
                <a:cs typeface="Times New Roman"/>
                <a:sym typeface="Times New Roman"/>
              </a:rPr>
              <a:t>Working of threshold </a:t>
            </a:r>
            <a:endParaRPr sz="3100">
              <a:latin typeface="Times New Roman"/>
              <a:ea typeface="Times New Roman"/>
              <a:cs typeface="Times New Roman"/>
              <a:sym typeface="Times New Roman"/>
            </a:endParaRPr>
          </a:p>
        </p:txBody>
      </p:sp>
      <p:sp>
        <p:nvSpPr>
          <p:cNvPr id="435" name="Google Shape;435;p48"/>
          <p:cNvSpPr txBox="1"/>
          <p:nvPr/>
        </p:nvSpPr>
        <p:spPr>
          <a:xfrm>
            <a:off x="447250" y="1509500"/>
            <a:ext cx="5367000" cy="626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MongoDB backend utilised to store user details and user score and profile metadata</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Score updated with each new text that the user sends in a particular conversation </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Threshold value set as 0.15 as revealed from calculations performed</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GB">
                <a:latin typeface="Times New Roman"/>
                <a:ea typeface="Times New Roman"/>
                <a:cs typeface="Times New Roman"/>
                <a:sym typeface="Times New Roman"/>
              </a:rPr>
              <a:t>Score stored always checked against threshold to check for incorrect behaviour on the internet </a:t>
            </a:r>
            <a:endParaRPr>
              <a:latin typeface="Times New Roman"/>
              <a:ea typeface="Times New Roman"/>
              <a:cs typeface="Times New Roman"/>
              <a:sym typeface="Times New Roman"/>
            </a:endParaRPr>
          </a:p>
          <a:p>
            <a:pPr indent="0" lvl="0" marL="914400" rtl="0" algn="l">
              <a:spcBef>
                <a:spcPts val="0"/>
              </a:spcBef>
              <a:spcAft>
                <a:spcPts val="0"/>
              </a:spcAft>
              <a:buNone/>
            </a:pPr>
            <a:r>
              <a:t/>
            </a:r>
            <a:endParaRPr>
              <a:latin typeface="Times New Roman"/>
              <a:ea typeface="Times New Roman"/>
              <a:cs typeface="Times New Roman"/>
              <a:sym typeface="Times New Roman"/>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49"/>
          <p:cNvSpPr txBox="1"/>
          <p:nvPr/>
        </p:nvSpPr>
        <p:spPr>
          <a:xfrm>
            <a:off x="545350" y="1772400"/>
            <a:ext cx="5775600" cy="239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GB" sz="5800">
                <a:solidFill>
                  <a:srgbClr val="FFFFFF"/>
                </a:solidFill>
                <a:latin typeface="Times New Roman"/>
                <a:ea typeface="Times New Roman"/>
                <a:cs typeface="Times New Roman"/>
                <a:sym typeface="Times New Roman"/>
              </a:rPr>
              <a:t>RISK FACTOR CALCULATION</a:t>
            </a:r>
            <a:endParaRPr i="1" sz="5800">
              <a:solidFill>
                <a:srgbClr val="FFFFFF"/>
              </a:solidFill>
              <a:latin typeface="Times New Roman"/>
              <a:ea typeface="Times New Roman"/>
              <a:cs typeface="Times New Roman"/>
              <a:sym typeface="Times New Roman"/>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44" name="Shape 444"/>
        <p:cNvGrpSpPr/>
        <p:nvPr/>
      </p:nvGrpSpPr>
      <p:grpSpPr>
        <a:xfrm>
          <a:off x="0" y="0"/>
          <a:ext cx="0" cy="0"/>
          <a:chOff x="0" y="0"/>
          <a:chExt cx="0" cy="0"/>
        </a:xfrm>
      </p:grpSpPr>
      <p:sp>
        <p:nvSpPr>
          <p:cNvPr id="445" name="Google Shape;445;p50"/>
          <p:cNvSpPr txBox="1"/>
          <p:nvPr/>
        </p:nvSpPr>
        <p:spPr>
          <a:xfrm>
            <a:off x="3967575" y="743625"/>
            <a:ext cx="4522200" cy="41892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Average of stage 1 is calculated by - </a:t>
            </a:r>
            <a:r>
              <a:rPr b="1" lang="en-GB" sz="1500">
                <a:latin typeface="Times New Roman"/>
                <a:ea typeface="Times New Roman"/>
                <a:cs typeface="Times New Roman"/>
                <a:sym typeface="Times New Roman"/>
              </a:rPr>
              <a:t>score1/score</a:t>
            </a:r>
            <a:endParaRPr b="1"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Average of stage 2 is calculated by - </a:t>
            </a:r>
            <a:r>
              <a:rPr b="1" lang="en-GB" sz="1500">
                <a:latin typeface="Times New Roman"/>
                <a:ea typeface="Times New Roman"/>
                <a:cs typeface="Times New Roman"/>
                <a:sym typeface="Times New Roman"/>
              </a:rPr>
              <a:t>score2/score</a:t>
            </a:r>
            <a:endParaRPr b="1"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Average of stage 3 is calculated by - </a:t>
            </a:r>
            <a:r>
              <a:rPr b="1" lang="en-GB" sz="1500">
                <a:latin typeface="Times New Roman"/>
                <a:ea typeface="Times New Roman"/>
                <a:cs typeface="Times New Roman"/>
                <a:sym typeface="Times New Roman"/>
              </a:rPr>
              <a:t>score3/score</a:t>
            </a:r>
            <a:endParaRPr b="1"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Risk factor majorly occurs for stage 2 and stage 3.</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So, </a:t>
            </a:r>
            <a:r>
              <a:rPr b="1" lang="en-GB" sz="1500">
                <a:latin typeface="Times New Roman"/>
                <a:ea typeface="Times New Roman"/>
                <a:cs typeface="Times New Roman"/>
                <a:sym typeface="Times New Roman"/>
              </a:rPr>
              <a:t>modified_average=Average-threshold</a:t>
            </a:r>
            <a:endParaRPr b="1"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If modified_average is positive =&gt;value is above threshold, the stage will be considered for risk.</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323850" lvl="0" marL="457200" rtl="0" algn="l">
              <a:spcBef>
                <a:spcPts val="0"/>
              </a:spcBef>
              <a:spcAft>
                <a:spcPts val="0"/>
              </a:spcAft>
              <a:buSzPts val="1500"/>
              <a:buFont typeface="Times New Roman"/>
              <a:buChar char="❏"/>
            </a:pPr>
            <a:r>
              <a:rPr lang="en-GB" sz="1500">
                <a:latin typeface="Times New Roman"/>
                <a:ea typeface="Times New Roman"/>
                <a:cs typeface="Times New Roman"/>
                <a:sym typeface="Times New Roman"/>
              </a:rPr>
              <a:t>Risk % = (Modified_Average/Average)*100</a:t>
            </a:r>
            <a:endParaRPr sz="1500">
              <a:latin typeface="Times New Roman"/>
              <a:ea typeface="Times New Roman"/>
              <a:cs typeface="Times New Roman"/>
              <a:sym typeface="Times New Roman"/>
            </a:endParaRPr>
          </a:p>
          <a:p>
            <a:pPr indent="0" lvl="0" marL="457200" rtl="0" algn="l">
              <a:spcBef>
                <a:spcPts val="0"/>
              </a:spcBef>
              <a:spcAft>
                <a:spcPts val="0"/>
              </a:spcAft>
              <a:buNone/>
            </a:pPr>
            <a:r>
              <a:t/>
            </a:r>
            <a:endParaRPr sz="1500">
              <a:latin typeface="Times New Roman"/>
              <a:ea typeface="Times New Roman"/>
              <a:cs typeface="Times New Roman"/>
              <a:sym typeface="Times New Roman"/>
            </a:endParaRPr>
          </a:p>
          <a:p>
            <a:pPr indent="0" lvl="0" marL="0" rtl="0" algn="l">
              <a:spcBef>
                <a:spcPts val="0"/>
              </a:spcBef>
              <a:spcAft>
                <a:spcPts val="0"/>
              </a:spcAft>
              <a:buNone/>
            </a:pPr>
            <a:r>
              <a:rPr b="1" lang="en-GB" sz="1700">
                <a:latin typeface="Times New Roman"/>
                <a:ea typeface="Times New Roman"/>
                <a:cs typeface="Times New Roman"/>
                <a:sym typeface="Times New Roman"/>
              </a:rPr>
              <a:t> We’ll take the stage giving maximum risk  percentage.</a:t>
            </a:r>
            <a:endParaRPr b="1" sz="1700">
              <a:latin typeface="Times New Roman"/>
              <a:ea typeface="Times New Roman"/>
              <a:cs typeface="Times New Roman"/>
              <a:sym typeface="Times New Roman"/>
            </a:endParaRPr>
          </a:p>
          <a:p>
            <a:pPr indent="0" lvl="0" marL="0" rtl="0" algn="l">
              <a:spcBef>
                <a:spcPts val="0"/>
              </a:spcBef>
              <a:spcAft>
                <a:spcPts val="0"/>
              </a:spcAft>
              <a:buNone/>
            </a:pPr>
            <a:r>
              <a:t/>
            </a:r>
            <a:endParaRPr sz="1600">
              <a:latin typeface="Times New Roman"/>
              <a:ea typeface="Times New Roman"/>
              <a:cs typeface="Times New Roman"/>
              <a:sym typeface="Times New Roman"/>
            </a:endParaRPr>
          </a:p>
        </p:txBody>
      </p:sp>
      <p:pic>
        <p:nvPicPr>
          <p:cNvPr id="446" name="Google Shape;446;p50"/>
          <p:cNvPicPr preferRelativeResize="0"/>
          <p:nvPr/>
        </p:nvPicPr>
        <p:blipFill>
          <a:blip r:embed="rId3">
            <a:alphaModFix/>
          </a:blip>
          <a:stretch>
            <a:fillRect/>
          </a:stretch>
        </p:blipFill>
        <p:spPr>
          <a:xfrm>
            <a:off x="541675" y="1481466"/>
            <a:ext cx="2935000" cy="284560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51"/>
          <p:cNvSpPr txBox="1"/>
          <p:nvPr>
            <p:ph type="title"/>
          </p:nvPr>
        </p:nvSpPr>
        <p:spPr>
          <a:xfrm>
            <a:off x="729450" y="2056375"/>
            <a:ext cx="64332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4900">
                <a:latin typeface="Times New Roman"/>
                <a:ea typeface="Times New Roman"/>
                <a:cs typeface="Times New Roman"/>
                <a:sym typeface="Times New Roman"/>
              </a:rPr>
              <a:t>User Interface</a:t>
            </a:r>
            <a:endParaRPr b="1" sz="4900">
              <a:latin typeface="Times New Roman"/>
              <a:ea typeface="Times New Roman"/>
              <a:cs typeface="Times New Roman"/>
              <a:sym typeface="Times New Roman"/>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455" name="Shape 455"/>
        <p:cNvGrpSpPr/>
        <p:nvPr/>
      </p:nvGrpSpPr>
      <p:grpSpPr>
        <a:xfrm>
          <a:off x="0" y="0"/>
          <a:ext cx="0" cy="0"/>
          <a:chOff x="0" y="0"/>
          <a:chExt cx="0" cy="0"/>
        </a:xfrm>
      </p:grpSpPr>
      <p:pic>
        <p:nvPicPr>
          <p:cNvPr id="456" name="Google Shape;456;p52"/>
          <p:cNvPicPr preferRelativeResize="0"/>
          <p:nvPr/>
        </p:nvPicPr>
        <p:blipFill rotWithShape="1">
          <a:blip r:embed="rId3">
            <a:alphaModFix/>
          </a:blip>
          <a:srcRect b="3892" l="50211" r="570" t="0"/>
          <a:stretch/>
        </p:blipFill>
        <p:spPr>
          <a:xfrm>
            <a:off x="4679750" y="188125"/>
            <a:ext cx="4330300" cy="4727976"/>
          </a:xfrm>
          <a:prstGeom prst="rect">
            <a:avLst/>
          </a:prstGeom>
          <a:noFill/>
          <a:ln>
            <a:noFill/>
          </a:ln>
        </p:spPr>
      </p:pic>
      <p:pic>
        <p:nvPicPr>
          <p:cNvPr id="457" name="Google Shape;457;p52"/>
          <p:cNvPicPr preferRelativeResize="0"/>
          <p:nvPr/>
        </p:nvPicPr>
        <p:blipFill rotWithShape="1">
          <a:blip r:embed="rId3">
            <a:alphaModFix/>
          </a:blip>
          <a:srcRect b="3892" l="0" r="50209" t="0"/>
          <a:stretch/>
        </p:blipFill>
        <p:spPr>
          <a:xfrm>
            <a:off x="128700" y="188125"/>
            <a:ext cx="4380799" cy="47279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3"/>
          <p:cNvSpPr txBox="1"/>
          <p:nvPr>
            <p:ph type="title"/>
          </p:nvPr>
        </p:nvSpPr>
        <p:spPr>
          <a:xfrm>
            <a:off x="729450" y="2056375"/>
            <a:ext cx="72903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4900">
                <a:latin typeface="Times New Roman"/>
                <a:ea typeface="Times New Roman"/>
                <a:cs typeface="Times New Roman"/>
                <a:sym typeface="Times New Roman"/>
              </a:rPr>
              <a:t>Report Generation</a:t>
            </a:r>
            <a:endParaRPr b="1" sz="4900">
              <a:latin typeface="Times New Roman"/>
              <a:ea typeface="Times New Roman"/>
              <a:cs typeface="Times New Roman"/>
              <a:sym typeface="Times New Roman"/>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2700">
                <a:latin typeface="Times New Roman"/>
                <a:ea typeface="Times New Roman"/>
                <a:cs typeface="Times New Roman"/>
                <a:sym typeface="Times New Roman"/>
              </a:rPr>
              <a:t>Dynamically Generated Reports</a:t>
            </a:r>
            <a:endParaRPr b="1" sz="2700">
              <a:latin typeface="Times New Roman"/>
              <a:ea typeface="Times New Roman"/>
              <a:cs typeface="Times New Roman"/>
              <a:sym typeface="Times New Roman"/>
            </a:endParaRPr>
          </a:p>
        </p:txBody>
      </p:sp>
      <p:sp>
        <p:nvSpPr>
          <p:cNvPr id="468" name="Google Shape;468;p5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55600" lvl="0" marL="457200" rtl="0" algn="just">
              <a:spcBef>
                <a:spcPts val="0"/>
              </a:spcBef>
              <a:spcAft>
                <a:spcPts val="0"/>
              </a:spcAft>
              <a:buSzPts val="2000"/>
              <a:buFont typeface="Times New Roman"/>
              <a:buChar char="●"/>
            </a:pPr>
            <a:r>
              <a:rPr b="1" lang="en-GB" sz="2000">
                <a:latin typeface="Times New Roman"/>
                <a:ea typeface="Times New Roman"/>
                <a:cs typeface="Times New Roman"/>
                <a:sym typeface="Times New Roman"/>
              </a:rPr>
              <a:t>Generated by polling database based on unique registration ID on chat website.</a:t>
            </a:r>
            <a:endParaRPr b="1" sz="20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b="1" lang="en-GB" sz="2000">
                <a:latin typeface="Times New Roman"/>
                <a:ea typeface="Times New Roman"/>
                <a:cs typeface="Times New Roman"/>
                <a:sym typeface="Times New Roman"/>
              </a:rPr>
              <a:t>Data from connected social profiles may also be added.</a:t>
            </a:r>
            <a:endParaRPr b="1" sz="20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b="1" lang="en-GB" sz="2000">
                <a:latin typeface="Times New Roman"/>
                <a:ea typeface="Times New Roman"/>
                <a:cs typeface="Times New Roman"/>
                <a:sym typeface="Times New Roman"/>
              </a:rPr>
              <a:t>FPDF used to generate a pdf dynamically and saving it directly</a:t>
            </a:r>
            <a:endParaRPr b="1" sz="20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b="1" lang="en-GB" sz="2000">
                <a:latin typeface="Times New Roman"/>
                <a:ea typeface="Times New Roman"/>
                <a:cs typeface="Times New Roman"/>
                <a:sym typeface="Times New Roman"/>
              </a:rPr>
              <a:t>Score based on threshold utilised to filter out texts that are relevant for the report </a:t>
            </a:r>
            <a:endParaRPr b="1" sz="2000">
              <a:latin typeface="Times New Roman"/>
              <a:ea typeface="Times New Roman"/>
              <a:cs typeface="Times New Roman"/>
              <a:sym typeface="Times New Roman"/>
            </a:endParaRPr>
          </a:p>
          <a:p>
            <a:pPr indent="-355600" lvl="0" marL="457200" rtl="0" algn="just">
              <a:spcBef>
                <a:spcPts val="0"/>
              </a:spcBef>
              <a:spcAft>
                <a:spcPts val="0"/>
              </a:spcAft>
              <a:buSzPts val="2000"/>
              <a:buFont typeface="Times New Roman"/>
              <a:buChar char="●"/>
            </a:pPr>
            <a:r>
              <a:rPr b="1" lang="en-GB" sz="2000">
                <a:latin typeface="Times New Roman"/>
                <a:ea typeface="Times New Roman"/>
                <a:cs typeface="Times New Roman"/>
                <a:sym typeface="Times New Roman"/>
              </a:rPr>
              <a:t>Texts labelled as ‘Grooming’ and ‘Approach’ approaching the threshold are added to the evidence report.</a:t>
            </a:r>
            <a:endParaRPr b="1" sz="2000">
              <a:latin typeface="Times New Roman"/>
              <a:ea typeface="Times New Roman"/>
              <a:cs typeface="Times New Roman"/>
              <a:sym typeface="Times New Roman"/>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55"/>
          <p:cNvPicPr preferRelativeResize="0"/>
          <p:nvPr/>
        </p:nvPicPr>
        <p:blipFill>
          <a:blip r:embed="rId3">
            <a:alphaModFix/>
          </a:blip>
          <a:stretch>
            <a:fillRect/>
          </a:stretch>
        </p:blipFill>
        <p:spPr>
          <a:xfrm>
            <a:off x="1410325" y="726800"/>
            <a:ext cx="6685824" cy="4416701"/>
          </a:xfrm>
          <a:prstGeom prst="rect">
            <a:avLst/>
          </a:prstGeom>
          <a:noFill/>
          <a:ln>
            <a:noFill/>
          </a:ln>
        </p:spPr>
      </p:pic>
      <p:sp>
        <p:nvSpPr>
          <p:cNvPr id="474" name="Google Shape;474;p55"/>
          <p:cNvSpPr txBox="1"/>
          <p:nvPr/>
        </p:nvSpPr>
        <p:spPr>
          <a:xfrm>
            <a:off x="2424675" y="121050"/>
            <a:ext cx="7062900" cy="245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Times New Roman"/>
                <a:ea typeface="Times New Roman"/>
                <a:cs typeface="Times New Roman"/>
                <a:sym typeface="Times New Roman"/>
              </a:rPr>
              <a:t>SAMPLE  EVIDENCE REPORT</a:t>
            </a:r>
            <a:endParaRPr sz="2400">
              <a:solidFill>
                <a:srgbClr val="FFFFFF"/>
              </a:solidFill>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56"/>
          <p:cNvSpPr txBox="1"/>
          <p:nvPr>
            <p:ph type="title"/>
          </p:nvPr>
        </p:nvSpPr>
        <p:spPr>
          <a:xfrm>
            <a:off x="729450" y="2056375"/>
            <a:ext cx="75159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GB" sz="4900">
                <a:latin typeface="Times New Roman"/>
                <a:ea typeface="Times New Roman"/>
                <a:cs typeface="Times New Roman"/>
                <a:sym typeface="Times New Roman"/>
              </a:rPr>
              <a:t>Model Improvements</a:t>
            </a:r>
            <a:endParaRPr b="1" sz="4900">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1"/>
          <p:cNvSpPr txBox="1"/>
          <p:nvPr/>
        </p:nvSpPr>
        <p:spPr>
          <a:xfrm>
            <a:off x="3829675" y="288850"/>
            <a:ext cx="5367000" cy="62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300">
                <a:solidFill>
                  <a:srgbClr val="FFFFFF"/>
                </a:solidFill>
                <a:latin typeface="Lato"/>
                <a:ea typeface="Lato"/>
                <a:cs typeface="Lato"/>
                <a:sym typeface="Lato"/>
              </a:rPr>
              <a:t>TECHNOLOGY STACK USED</a:t>
            </a:r>
            <a:endParaRPr sz="2300">
              <a:solidFill>
                <a:srgbClr val="FFFFFF"/>
              </a:solidFill>
              <a:latin typeface="Lato"/>
              <a:ea typeface="Lato"/>
              <a:cs typeface="Lato"/>
              <a:sym typeface="Lato"/>
            </a:endParaRPr>
          </a:p>
        </p:txBody>
      </p:sp>
      <p:sp>
        <p:nvSpPr>
          <p:cNvPr id="207" name="Google Shape;207;p21"/>
          <p:cNvSpPr txBox="1"/>
          <p:nvPr/>
        </p:nvSpPr>
        <p:spPr>
          <a:xfrm>
            <a:off x="4025375" y="914950"/>
            <a:ext cx="5367000" cy="3613500"/>
          </a:xfrm>
          <a:prstGeom prst="rect">
            <a:avLst/>
          </a:prstGeom>
          <a:noFill/>
          <a:ln>
            <a:noFill/>
          </a:ln>
        </p:spPr>
        <p:txBody>
          <a:bodyPr anchorCtr="0" anchor="t" bIns="91425" lIns="91425" spcFirstLastPara="1" rIns="91425" wrap="square" tIns="91425">
            <a:noAutofit/>
          </a:bodyPr>
          <a:lstStyle/>
          <a:p>
            <a:pPr indent="-368300" lvl="0" marL="457200" rtl="0" algn="l">
              <a:spcBef>
                <a:spcPts val="0"/>
              </a:spcBef>
              <a:spcAft>
                <a:spcPts val="0"/>
              </a:spcAft>
              <a:buClr>
                <a:srgbClr val="FFFFFF"/>
              </a:buClr>
              <a:buSzPts val="2200"/>
              <a:buFont typeface="Lato"/>
              <a:buAutoNum type="arabicPeriod"/>
            </a:pPr>
            <a:r>
              <a:rPr lang="en-GB" sz="2200">
                <a:solidFill>
                  <a:srgbClr val="FFFFFF"/>
                </a:solidFill>
                <a:latin typeface="Lato"/>
                <a:ea typeface="Lato"/>
                <a:cs typeface="Lato"/>
                <a:sym typeface="Lato"/>
              </a:rPr>
              <a:t>Python</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eriod"/>
            </a:pPr>
            <a:r>
              <a:rPr lang="en-GB" sz="2200">
                <a:solidFill>
                  <a:srgbClr val="FFFFFF"/>
                </a:solidFill>
                <a:latin typeface="Lato"/>
                <a:ea typeface="Lato"/>
                <a:cs typeface="Lato"/>
                <a:sym typeface="Lato"/>
              </a:rPr>
              <a:t>Flask</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eriod"/>
            </a:pPr>
            <a:r>
              <a:rPr lang="en-GB" sz="2200">
                <a:solidFill>
                  <a:srgbClr val="FFFFFF"/>
                </a:solidFill>
                <a:latin typeface="Lato"/>
                <a:ea typeface="Lato"/>
                <a:cs typeface="Lato"/>
                <a:sym typeface="Lato"/>
              </a:rPr>
              <a:t>JavaScript</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eriod"/>
            </a:pPr>
            <a:r>
              <a:rPr lang="en-GB" sz="2200">
                <a:solidFill>
                  <a:srgbClr val="FFFFFF"/>
                </a:solidFill>
                <a:latin typeface="Lato"/>
                <a:ea typeface="Lato"/>
                <a:cs typeface="Lato"/>
                <a:sym typeface="Lato"/>
              </a:rPr>
              <a:t>HTML</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eriod"/>
            </a:pPr>
            <a:r>
              <a:rPr lang="en-GB" sz="2200">
                <a:solidFill>
                  <a:srgbClr val="FFFFFF"/>
                </a:solidFill>
                <a:latin typeface="Lato"/>
                <a:ea typeface="Lato"/>
                <a:cs typeface="Lato"/>
                <a:sym typeface="Lato"/>
              </a:rPr>
              <a:t>CSS</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eriod"/>
            </a:pPr>
            <a:r>
              <a:rPr lang="en-GB" sz="2200">
                <a:solidFill>
                  <a:srgbClr val="FFFFFF"/>
                </a:solidFill>
                <a:latin typeface="Lato"/>
                <a:ea typeface="Lato"/>
                <a:cs typeface="Lato"/>
                <a:sym typeface="Lato"/>
              </a:rPr>
              <a:t>Bootstrap</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eriod"/>
            </a:pPr>
            <a:r>
              <a:rPr lang="en-GB" sz="2200">
                <a:solidFill>
                  <a:srgbClr val="FFFFFF"/>
                </a:solidFill>
                <a:latin typeface="Lato"/>
                <a:ea typeface="Lato"/>
                <a:cs typeface="Lato"/>
                <a:sym typeface="Lato"/>
              </a:rPr>
              <a:t>MongoDB</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eriod"/>
            </a:pPr>
            <a:r>
              <a:rPr lang="en-GB" sz="2200">
                <a:solidFill>
                  <a:srgbClr val="FFFFFF"/>
                </a:solidFill>
                <a:latin typeface="Lato"/>
                <a:ea typeface="Lato"/>
                <a:cs typeface="Lato"/>
                <a:sym typeface="Lato"/>
              </a:rPr>
              <a:t>React</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eriod"/>
            </a:pPr>
            <a:r>
              <a:rPr lang="en-GB" sz="2200">
                <a:solidFill>
                  <a:srgbClr val="FFFFFF"/>
                </a:solidFill>
                <a:latin typeface="Lato"/>
                <a:ea typeface="Lato"/>
                <a:cs typeface="Lato"/>
                <a:sym typeface="Lato"/>
              </a:rPr>
              <a:t>Django</a:t>
            </a:r>
            <a:endParaRPr sz="2200">
              <a:solidFill>
                <a:srgbClr val="FFFFFF"/>
              </a:solidFill>
              <a:latin typeface="Lato"/>
              <a:ea typeface="Lato"/>
              <a:cs typeface="Lato"/>
              <a:sym typeface="Lato"/>
            </a:endParaRPr>
          </a:p>
          <a:p>
            <a:pPr indent="-368300" lvl="0" marL="457200" rtl="0" algn="l">
              <a:spcBef>
                <a:spcPts val="0"/>
              </a:spcBef>
              <a:spcAft>
                <a:spcPts val="0"/>
              </a:spcAft>
              <a:buClr>
                <a:srgbClr val="FFFFFF"/>
              </a:buClr>
              <a:buSzPts val="2200"/>
              <a:buFont typeface="Lato"/>
              <a:buAutoNum type="arabicPeriod"/>
            </a:pPr>
            <a:r>
              <a:rPr lang="en-GB" sz="2200">
                <a:solidFill>
                  <a:srgbClr val="FFFFFF"/>
                </a:solidFill>
                <a:latin typeface="Lato"/>
                <a:ea typeface="Lato"/>
                <a:cs typeface="Lato"/>
                <a:sym typeface="Lato"/>
              </a:rPr>
              <a:t>Machine Learning</a:t>
            </a:r>
            <a:endParaRPr b="1" sz="1600">
              <a:solidFill>
                <a:schemeClr val="lt1"/>
              </a:solidFill>
              <a:latin typeface="Times New Roman"/>
              <a:ea typeface="Times New Roman"/>
              <a:cs typeface="Times New Roman"/>
              <a:sym typeface="Times New Roman"/>
            </a:endParaRPr>
          </a:p>
          <a:p>
            <a:pPr indent="-368300" lvl="0" marL="457200" rtl="0" algn="l">
              <a:lnSpc>
                <a:spcPct val="115000"/>
              </a:lnSpc>
              <a:spcBef>
                <a:spcPts val="0"/>
              </a:spcBef>
              <a:spcAft>
                <a:spcPts val="0"/>
              </a:spcAft>
              <a:buClr>
                <a:schemeClr val="lt1"/>
              </a:buClr>
              <a:buSzPts val="2200"/>
              <a:buAutoNum type="arabicPeriod"/>
            </a:pPr>
            <a:r>
              <a:rPr lang="en-GB" sz="2200">
                <a:solidFill>
                  <a:schemeClr val="lt1"/>
                </a:solidFill>
              </a:rPr>
              <a:t>ReconnectingWebSocket</a:t>
            </a:r>
            <a:endParaRPr sz="2800">
              <a:solidFill>
                <a:srgbClr val="FFFFFF"/>
              </a:solidFill>
            </a:endParaRPr>
          </a:p>
          <a:p>
            <a:pPr indent="0" lvl="0" marL="457200" rtl="0" algn="l">
              <a:spcBef>
                <a:spcPts val="1600"/>
              </a:spcBef>
              <a:spcAft>
                <a:spcPts val="0"/>
              </a:spcAft>
              <a:buNone/>
            </a:pPr>
            <a:r>
              <a:t/>
            </a:r>
            <a:endParaRPr sz="1700">
              <a:solidFill>
                <a:srgbClr val="FFFFFF"/>
              </a:solidFill>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static model is a useless model</a:t>
            </a:r>
            <a:endParaRPr/>
          </a:p>
        </p:txBody>
      </p:sp>
      <p:sp>
        <p:nvSpPr>
          <p:cNvPr id="485" name="Google Shape;485;p5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just">
              <a:spcBef>
                <a:spcPts val="0"/>
              </a:spcBef>
              <a:spcAft>
                <a:spcPts val="0"/>
              </a:spcAft>
              <a:buSzPts val="1800"/>
              <a:buChar char="●"/>
            </a:pPr>
            <a:r>
              <a:rPr i="1" lang="en-GB" sz="1800"/>
              <a:t>The idea is to ensure that the model continually improves.</a:t>
            </a:r>
            <a:endParaRPr i="1" sz="1800"/>
          </a:p>
          <a:p>
            <a:pPr indent="-342900" lvl="0" marL="457200" rtl="0" algn="just">
              <a:spcBef>
                <a:spcPts val="0"/>
              </a:spcBef>
              <a:spcAft>
                <a:spcPts val="0"/>
              </a:spcAft>
              <a:buSzPts val="1800"/>
              <a:buChar char="●"/>
            </a:pPr>
            <a:r>
              <a:rPr i="1" lang="en-GB" sz="1800"/>
              <a:t>Although our focus has remained on clamping down on false negatives, those instances which escape the watchful eye of our model can be added back to the model to improve its accuracy once the user reports or flags a conversation as being inappropriate.</a:t>
            </a:r>
            <a:endParaRPr i="1" sz="1800"/>
          </a:p>
          <a:p>
            <a:pPr indent="-342900" lvl="0" marL="457200" rtl="0" algn="just">
              <a:spcBef>
                <a:spcPts val="0"/>
              </a:spcBef>
              <a:spcAft>
                <a:spcPts val="0"/>
              </a:spcAft>
              <a:buSzPts val="1800"/>
              <a:buChar char="●"/>
            </a:pPr>
            <a:r>
              <a:rPr i="1" lang="en-GB" sz="1800"/>
              <a:t>Similar methods may also be adopted to reduce unnecessary flagging of profiles (false positives).</a:t>
            </a:r>
            <a:endParaRPr i="1"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5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FEFEF"/>
        </a:solidFill>
      </p:bgPr>
    </p:bg>
    <p:spTree>
      <p:nvGrpSpPr>
        <p:cNvPr id="211" name="Shape 211"/>
        <p:cNvGrpSpPr/>
        <p:nvPr/>
      </p:nvGrpSpPr>
      <p:grpSpPr>
        <a:xfrm>
          <a:off x="0" y="0"/>
          <a:ext cx="0" cy="0"/>
          <a:chOff x="0" y="0"/>
          <a:chExt cx="0" cy="0"/>
        </a:xfrm>
      </p:grpSpPr>
      <p:sp>
        <p:nvSpPr>
          <p:cNvPr id="212" name="Google Shape;212;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500">
                <a:solidFill>
                  <a:srgbClr val="6D9EEB"/>
                </a:solidFill>
                <a:latin typeface="Times New Roman"/>
                <a:ea typeface="Times New Roman"/>
                <a:cs typeface="Times New Roman"/>
                <a:sym typeface="Times New Roman"/>
              </a:rPr>
              <a:t>SOLUTION</a:t>
            </a:r>
            <a:endParaRPr b="1" sz="1900">
              <a:solidFill>
                <a:srgbClr val="6D9EEB"/>
              </a:solidFill>
              <a:latin typeface="Times New Roman"/>
              <a:ea typeface="Times New Roman"/>
              <a:cs typeface="Times New Roman"/>
              <a:sym typeface="Times New Roman"/>
            </a:endParaRPr>
          </a:p>
        </p:txBody>
      </p:sp>
      <p:sp>
        <p:nvSpPr>
          <p:cNvPr id="213" name="Google Shape;213;p22"/>
          <p:cNvSpPr txBox="1"/>
          <p:nvPr/>
        </p:nvSpPr>
        <p:spPr>
          <a:xfrm>
            <a:off x="460540" y="3462416"/>
            <a:ext cx="8712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1</a:t>
            </a:r>
            <a:endParaRPr b="1">
              <a:latin typeface="Lato"/>
              <a:ea typeface="Lato"/>
              <a:cs typeface="Lato"/>
              <a:sym typeface="Lato"/>
            </a:endParaRPr>
          </a:p>
        </p:txBody>
      </p:sp>
      <p:sp>
        <p:nvSpPr>
          <p:cNvPr id="214" name="Google Shape;214;p22"/>
          <p:cNvSpPr txBox="1"/>
          <p:nvPr>
            <p:ph type="title"/>
          </p:nvPr>
        </p:nvSpPr>
        <p:spPr>
          <a:xfrm>
            <a:off x="669587" y="17763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300">
                <a:solidFill>
                  <a:srgbClr val="000000"/>
                </a:solidFill>
                <a:latin typeface="Times New Roman"/>
                <a:ea typeface="Times New Roman"/>
                <a:cs typeface="Times New Roman"/>
                <a:sym typeface="Times New Roman"/>
              </a:rPr>
              <a:t>Data Scraping and Collection</a:t>
            </a:r>
            <a:endParaRPr sz="1300">
              <a:solidFill>
                <a:srgbClr val="000000"/>
              </a:solidFill>
              <a:latin typeface="Times New Roman"/>
              <a:ea typeface="Times New Roman"/>
              <a:cs typeface="Times New Roman"/>
              <a:sym typeface="Times New Roman"/>
            </a:endParaRPr>
          </a:p>
        </p:txBody>
      </p:sp>
      <p:sp>
        <p:nvSpPr>
          <p:cNvPr id="215" name="Google Shape;215;p22"/>
          <p:cNvSpPr txBox="1"/>
          <p:nvPr>
            <p:ph idx="4294967295" type="body"/>
          </p:nvPr>
        </p:nvSpPr>
        <p:spPr>
          <a:xfrm>
            <a:off x="669587" y="2258513"/>
            <a:ext cx="2214900" cy="550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lang="en-GB" sz="1100">
                <a:solidFill>
                  <a:srgbClr val="000000"/>
                </a:solidFill>
                <a:latin typeface="Times New Roman"/>
                <a:ea typeface="Times New Roman"/>
                <a:cs typeface="Times New Roman"/>
                <a:sym typeface="Times New Roman"/>
              </a:rPr>
              <a:t>We have collected data from various sources, such as scraping Twitter data, from existing datasets on Kaggle and other websites.</a:t>
            </a:r>
            <a:endParaRPr sz="1100">
              <a:solidFill>
                <a:srgbClr val="000000"/>
              </a:solidFill>
              <a:latin typeface="Times New Roman"/>
              <a:ea typeface="Times New Roman"/>
              <a:cs typeface="Times New Roman"/>
              <a:sym typeface="Times New Roman"/>
            </a:endParaRPr>
          </a:p>
        </p:txBody>
      </p:sp>
      <p:sp>
        <p:nvSpPr>
          <p:cNvPr id="216" name="Google Shape;216;p22"/>
          <p:cNvSpPr txBox="1"/>
          <p:nvPr/>
        </p:nvSpPr>
        <p:spPr>
          <a:xfrm>
            <a:off x="2062849"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2</a:t>
            </a:r>
            <a:endParaRPr b="1">
              <a:latin typeface="Lato"/>
              <a:ea typeface="Lato"/>
              <a:cs typeface="Lato"/>
              <a:sym typeface="Lato"/>
            </a:endParaRPr>
          </a:p>
        </p:txBody>
      </p:sp>
      <p:sp>
        <p:nvSpPr>
          <p:cNvPr id="217" name="Google Shape;217;p22"/>
          <p:cNvSpPr txBox="1"/>
          <p:nvPr>
            <p:ph type="title"/>
          </p:nvPr>
        </p:nvSpPr>
        <p:spPr>
          <a:xfrm>
            <a:off x="1849906" y="391380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solidFill>
                  <a:srgbClr val="000000"/>
                </a:solidFill>
                <a:latin typeface="Times New Roman"/>
                <a:ea typeface="Times New Roman"/>
                <a:cs typeface="Times New Roman"/>
                <a:sym typeface="Times New Roman"/>
              </a:rPr>
              <a:t>Data Cleaning and Preprocessing</a:t>
            </a:r>
            <a:endParaRPr sz="1100">
              <a:solidFill>
                <a:srgbClr val="000000"/>
              </a:solidFill>
              <a:latin typeface="Times New Roman"/>
              <a:ea typeface="Times New Roman"/>
              <a:cs typeface="Times New Roman"/>
              <a:sym typeface="Times New Roman"/>
            </a:endParaRPr>
          </a:p>
        </p:txBody>
      </p:sp>
      <p:sp>
        <p:nvSpPr>
          <p:cNvPr id="218" name="Google Shape;218;p22"/>
          <p:cNvSpPr txBox="1"/>
          <p:nvPr>
            <p:ph idx="4294967295" type="body"/>
          </p:nvPr>
        </p:nvSpPr>
        <p:spPr>
          <a:xfrm>
            <a:off x="1849900" y="4144725"/>
            <a:ext cx="2341200" cy="550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600"/>
              </a:spcAft>
              <a:buNone/>
            </a:pPr>
            <a:r>
              <a:rPr lang="en-GB" sz="1000">
                <a:solidFill>
                  <a:srgbClr val="000000"/>
                </a:solidFill>
                <a:latin typeface="Times New Roman"/>
                <a:ea typeface="Times New Roman"/>
                <a:cs typeface="Times New Roman"/>
                <a:sym typeface="Times New Roman"/>
              </a:rPr>
              <a:t>Data in the real world is always dirty.       Thorough cleaning and preprocessing had to be done before any language processing was done.</a:t>
            </a:r>
            <a:endParaRPr sz="1000">
              <a:solidFill>
                <a:srgbClr val="000000"/>
              </a:solidFill>
              <a:latin typeface="Times New Roman"/>
              <a:ea typeface="Times New Roman"/>
              <a:cs typeface="Times New Roman"/>
              <a:sym typeface="Times New Roman"/>
            </a:endParaRPr>
          </a:p>
        </p:txBody>
      </p:sp>
      <p:sp>
        <p:nvSpPr>
          <p:cNvPr id="219" name="Google Shape;219;p22"/>
          <p:cNvSpPr txBox="1"/>
          <p:nvPr/>
        </p:nvSpPr>
        <p:spPr>
          <a:xfrm>
            <a:off x="3465538" y="3462416"/>
            <a:ext cx="6927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3</a:t>
            </a:r>
            <a:endParaRPr b="1">
              <a:latin typeface="Lato"/>
              <a:ea typeface="Lato"/>
              <a:cs typeface="Lato"/>
              <a:sym typeface="Lato"/>
            </a:endParaRPr>
          </a:p>
        </p:txBody>
      </p:sp>
      <p:sp>
        <p:nvSpPr>
          <p:cNvPr id="220" name="Google Shape;220;p22"/>
          <p:cNvSpPr txBox="1"/>
          <p:nvPr>
            <p:ph type="title"/>
          </p:nvPr>
        </p:nvSpPr>
        <p:spPr>
          <a:xfrm>
            <a:off x="4648300" y="3928750"/>
            <a:ext cx="2649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000">
                <a:solidFill>
                  <a:srgbClr val="000000"/>
                </a:solidFill>
                <a:latin typeface="Times New Roman"/>
                <a:ea typeface="Times New Roman"/>
                <a:cs typeface="Times New Roman"/>
                <a:sym typeface="Times New Roman"/>
              </a:rPr>
              <a:t>Hate Speech and </a:t>
            </a:r>
            <a:r>
              <a:rPr lang="en-GB" sz="1000">
                <a:solidFill>
                  <a:srgbClr val="000000"/>
                </a:solidFill>
                <a:latin typeface="Times New Roman"/>
                <a:ea typeface="Times New Roman"/>
                <a:cs typeface="Times New Roman"/>
                <a:sym typeface="Times New Roman"/>
              </a:rPr>
              <a:t>Cyberbullying</a:t>
            </a:r>
            <a:r>
              <a:rPr lang="en-GB" sz="1000">
                <a:solidFill>
                  <a:srgbClr val="000000"/>
                </a:solidFill>
                <a:latin typeface="Times New Roman"/>
                <a:ea typeface="Times New Roman"/>
                <a:cs typeface="Times New Roman"/>
                <a:sym typeface="Times New Roman"/>
              </a:rPr>
              <a:t> Detection</a:t>
            </a:r>
            <a:endParaRPr sz="1000">
              <a:solidFill>
                <a:srgbClr val="000000"/>
              </a:solidFill>
              <a:latin typeface="Times New Roman"/>
              <a:ea typeface="Times New Roman"/>
              <a:cs typeface="Times New Roman"/>
              <a:sym typeface="Times New Roman"/>
            </a:endParaRPr>
          </a:p>
        </p:txBody>
      </p:sp>
      <p:sp>
        <p:nvSpPr>
          <p:cNvPr id="221" name="Google Shape;221;p22"/>
          <p:cNvSpPr txBox="1"/>
          <p:nvPr>
            <p:ph idx="4294967295" type="body"/>
          </p:nvPr>
        </p:nvSpPr>
        <p:spPr>
          <a:xfrm>
            <a:off x="4648309" y="4144725"/>
            <a:ext cx="2214900" cy="550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lang="en-GB" sz="1000">
                <a:solidFill>
                  <a:srgbClr val="000000"/>
                </a:solidFill>
                <a:latin typeface="Times New Roman"/>
                <a:ea typeface="Times New Roman"/>
                <a:cs typeface="Times New Roman"/>
                <a:sym typeface="Times New Roman"/>
              </a:rPr>
              <a:t>The first stage of classifiers works to detect instances of cyber bullying and hate speech propagation before it can become a menace.</a:t>
            </a:r>
            <a:endParaRPr sz="1000">
              <a:solidFill>
                <a:srgbClr val="000000"/>
              </a:solidFill>
              <a:latin typeface="Times New Roman"/>
              <a:ea typeface="Times New Roman"/>
              <a:cs typeface="Times New Roman"/>
              <a:sym typeface="Times New Roman"/>
            </a:endParaRPr>
          </a:p>
        </p:txBody>
      </p:sp>
      <p:sp>
        <p:nvSpPr>
          <p:cNvPr id="222" name="Google Shape;222;p22"/>
          <p:cNvSpPr txBox="1"/>
          <p:nvPr/>
        </p:nvSpPr>
        <p:spPr>
          <a:xfrm>
            <a:off x="4871274" y="2957350"/>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4</a:t>
            </a:r>
            <a:endParaRPr b="1">
              <a:latin typeface="Lato"/>
              <a:ea typeface="Lato"/>
              <a:cs typeface="Lato"/>
              <a:sym typeface="Lato"/>
            </a:endParaRPr>
          </a:p>
        </p:txBody>
      </p:sp>
      <p:sp>
        <p:nvSpPr>
          <p:cNvPr id="223" name="Google Shape;223;p22"/>
          <p:cNvSpPr txBox="1"/>
          <p:nvPr>
            <p:ph type="title"/>
          </p:nvPr>
        </p:nvSpPr>
        <p:spPr>
          <a:xfrm>
            <a:off x="3529503" y="17763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300">
                <a:solidFill>
                  <a:srgbClr val="000000"/>
                </a:solidFill>
                <a:latin typeface="Times New Roman"/>
                <a:ea typeface="Times New Roman"/>
                <a:cs typeface="Times New Roman"/>
                <a:sym typeface="Times New Roman"/>
              </a:rPr>
              <a:t>Detection of Sexual Predators</a:t>
            </a:r>
            <a:endParaRPr sz="1300">
              <a:solidFill>
                <a:srgbClr val="000000"/>
              </a:solidFill>
              <a:latin typeface="Times New Roman"/>
              <a:ea typeface="Times New Roman"/>
              <a:cs typeface="Times New Roman"/>
              <a:sym typeface="Times New Roman"/>
            </a:endParaRPr>
          </a:p>
        </p:txBody>
      </p:sp>
      <p:sp>
        <p:nvSpPr>
          <p:cNvPr id="224" name="Google Shape;224;p22"/>
          <p:cNvSpPr txBox="1"/>
          <p:nvPr>
            <p:ph idx="4294967295" type="body"/>
          </p:nvPr>
        </p:nvSpPr>
        <p:spPr>
          <a:xfrm>
            <a:off x="3529503" y="2207088"/>
            <a:ext cx="2214900" cy="550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lang="en-GB" sz="1000">
                <a:solidFill>
                  <a:srgbClr val="000000"/>
                </a:solidFill>
                <a:latin typeface="Times New Roman"/>
                <a:ea typeface="Times New Roman"/>
                <a:cs typeface="Times New Roman"/>
                <a:sym typeface="Times New Roman"/>
              </a:rPr>
              <a:t>Sexual predators groom potential victims and exploit vulnerable people. To prevent, our classifier can detect the grooming stage and accordingly take action.</a:t>
            </a:r>
            <a:endParaRPr sz="1000">
              <a:solidFill>
                <a:srgbClr val="000000"/>
              </a:solidFill>
              <a:latin typeface="Times New Roman"/>
              <a:ea typeface="Times New Roman"/>
              <a:cs typeface="Times New Roman"/>
              <a:sym typeface="Times New Roman"/>
            </a:endParaRPr>
          </a:p>
        </p:txBody>
      </p:sp>
      <p:sp>
        <p:nvSpPr>
          <p:cNvPr id="225" name="Google Shape;225;p22"/>
          <p:cNvSpPr txBox="1"/>
          <p:nvPr/>
        </p:nvSpPr>
        <p:spPr>
          <a:xfrm>
            <a:off x="6325138" y="3462416"/>
            <a:ext cx="745800" cy="3714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rgbClr val="000000"/>
              </a:buClr>
              <a:buSzPts val="1100"/>
              <a:buFont typeface="Arial"/>
              <a:buNone/>
            </a:pPr>
            <a:r>
              <a:rPr b="1" lang="en-GB">
                <a:latin typeface="Lato"/>
                <a:ea typeface="Lato"/>
                <a:cs typeface="Lato"/>
                <a:sym typeface="Lato"/>
              </a:rPr>
              <a:t>5</a:t>
            </a:r>
            <a:endParaRPr b="1">
              <a:latin typeface="Lato"/>
              <a:ea typeface="Lato"/>
              <a:cs typeface="Lato"/>
              <a:sym typeface="Lato"/>
            </a:endParaRPr>
          </a:p>
        </p:txBody>
      </p:sp>
      <p:sp>
        <p:nvSpPr>
          <p:cNvPr id="226" name="Google Shape;226;p22"/>
          <p:cNvSpPr txBox="1"/>
          <p:nvPr>
            <p:ph type="title"/>
          </p:nvPr>
        </p:nvSpPr>
        <p:spPr>
          <a:xfrm>
            <a:off x="6509399" y="1776350"/>
            <a:ext cx="2214900" cy="231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000000"/>
                </a:solidFill>
                <a:latin typeface="Times New Roman"/>
                <a:ea typeface="Times New Roman"/>
                <a:cs typeface="Times New Roman"/>
                <a:sym typeface="Times New Roman"/>
              </a:rPr>
              <a:t>Reporting and Retraining</a:t>
            </a:r>
            <a:endParaRPr sz="1400">
              <a:solidFill>
                <a:srgbClr val="000000"/>
              </a:solidFill>
              <a:latin typeface="Times New Roman"/>
              <a:ea typeface="Times New Roman"/>
              <a:cs typeface="Times New Roman"/>
              <a:sym typeface="Times New Roman"/>
            </a:endParaRPr>
          </a:p>
        </p:txBody>
      </p:sp>
      <p:sp>
        <p:nvSpPr>
          <p:cNvPr id="227" name="Google Shape;227;p22"/>
          <p:cNvSpPr txBox="1"/>
          <p:nvPr>
            <p:ph idx="4294967295" type="body"/>
          </p:nvPr>
        </p:nvSpPr>
        <p:spPr>
          <a:xfrm>
            <a:off x="6509400" y="2207100"/>
            <a:ext cx="2464800" cy="550500"/>
          </a:xfrm>
          <a:prstGeom prst="rect">
            <a:avLst/>
          </a:prstGeom>
        </p:spPr>
        <p:txBody>
          <a:bodyPr anchorCtr="0" anchor="t" bIns="91425" lIns="91425" spcFirstLastPara="1" rIns="91425" wrap="square" tIns="91425">
            <a:noAutofit/>
          </a:bodyPr>
          <a:lstStyle/>
          <a:p>
            <a:pPr indent="0" lvl="0" marL="0" rtl="0" algn="just">
              <a:lnSpc>
                <a:spcPct val="100000"/>
              </a:lnSpc>
              <a:spcBef>
                <a:spcPts val="0"/>
              </a:spcBef>
              <a:spcAft>
                <a:spcPts val="1600"/>
              </a:spcAft>
              <a:buNone/>
            </a:pPr>
            <a:r>
              <a:rPr lang="en-GB" sz="1000">
                <a:solidFill>
                  <a:srgbClr val="000000"/>
                </a:solidFill>
                <a:latin typeface="Times New Roman"/>
                <a:ea typeface="Times New Roman"/>
                <a:cs typeface="Times New Roman"/>
                <a:sym typeface="Times New Roman"/>
              </a:rPr>
              <a:t>Users can be warned, and suspicious profiles can be blocked and reported to the police. Users may also report undetected instances, which will continuously improve the accuracy of our model.</a:t>
            </a:r>
            <a:endParaRPr sz="1000">
              <a:solidFill>
                <a:srgbClr val="000000"/>
              </a:solidFill>
              <a:latin typeface="Times New Roman"/>
              <a:ea typeface="Times New Roman"/>
              <a:cs typeface="Times New Roman"/>
              <a:sym typeface="Times New Roman"/>
            </a:endParaRPr>
          </a:p>
        </p:txBody>
      </p:sp>
      <p:pic>
        <p:nvPicPr>
          <p:cNvPr descr="shutterstock_429987889_edited.jpg" id="228" name="Google Shape;228;p22"/>
          <p:cNvPicPr preferRelativeResize="0"/>
          <p:nvPr/>
        </p:nvPicPr>
        <p:blipFill rotWithShape="1">
          <a:blip r:embed="rId3">
            <a:alphaModFix/>
          </a:blip>
          <a:srcRect b="6621" l="0" r="0" t="91660"/>
          <a:stretch/>
        </p:blipFill>
        <p:spPr>
          <a:xfrm>
            <a:off x="885125" y="3339575"/>
            <a:ext cx="8265375" cy="132431"/>
          </a:xfrm>
          <a:prstGeom prst="rect">
            <a:avLst/>
          </a:prstGeom>
          <a:noFill/>
          <a:ln>
            <a:noFill/>
          </a:ln>
        </p:spPr>
      </p:pic>
      <p:grpSp>
        <p:nvGrpSpPr>
          <p:cNvPr id="229" name="Google Shape;229;p22"/>
          <p:cNvGrpSpPr/>
          <p:nvPr/>
        </p:nvGrpSpPr>
        <p:grpSpPr>
          <a:xfrm>
            <a:off x="845575" y="3060165"/>
            <a:ext cx="92400" cy="411825"/>
            <a:chOff x="845575" y="2563700"/>
            <a:chExt cx="92400" cy="411825"/>
          </a:xfrm>
        </p:grpSpPr>
        <p:cxnSp>
          <p:nvCxnSpPr>
            <p:cNvPr id="230" name="Google Shape;230;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1" name="Google Shape;231;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22"/>
          <p:cNvGrpSpPr/>
          <p:nvPr/>
        </p:nvGrpSpPr>
        <p:grpSpPr>
          <a:xfrm rot="10800000">
            <a:off x="2296375" y="3339567"/>
            <a:ext cx="92400" cy="411825"/>
            <a:chOff x="2070100" y="2563700"/>
            <a:chExt cx="92400" cy="411825"/>
          </a:xfrm>
        </p:grpSpPr>
        <p:cxnSp>
          <p:nvCxnSpPr>
            <p:cNvPr id="233" name="Google Shape;233;p2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4" name="Google Shape;234;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5" name="Google Shape;235;p22"/>
          <p:cNvGrpSpPr/>
          <p:nvPr/>
        </p:nvGrpSpPr>
        <p:grpSpPr>
          <a:xfrm>
            <a:off x="3747175" y="3060165"/>
            <a:ext cx="92400" cy="411825"/>
            <a:chOff x="845575" y="2563700"/>
            <a:chExt cx="92400" cy="411825"/>
          </a:xfrm>
        </p:grpSpPr>
        <p:cxnSp>
          <p:nvCxnSpPr>
            <p:cNvPr id="236" name="Google Shape;236;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37" name="Google Shape;237;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22"/>
          <p:cNvGrpSpPr/>
          <p:nvPr/>
        </p:nvGrpSpPr>
        <p:grpSpPr>
          <a:xfrm rot="10800000">
            <a:off x="5197975" y="3339567"/>
            <a:ext cx="92400" cy="411825"/>
            <a:chOff x="2070100" y="2563700"/>
            <a:chExt cx="92400" cy="411825"/>
          </a:xfrm>
        </p:grpSpPr>
        <p:cxnSp>
          <p:nvCxnSpPr>
            <p:cNvPr id="239" name="Google Shape;239;p22"/>
            <p:cNvCxnSpPr/>
            <p:nvPr/>
          </p:nvCxnSpPr>
          <p:spPr>
            <a:xfrm>
              <a:off x="2116300"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0" name="Google Shape;240;p22"/>
            <p:cNvSpPr/>
            <p:nvPr/>
          </p:nvSpPr>
          <p:spPr>
            <a:xfrm>
              <a:off x="2070100"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22"/>
          <p:cNvGrpSpPr/>
          <p:nvPr/>
        </p:nvGrpSpPr>
        <p:grpSpPr>
          <a:xfrm>
            <a:off x="6648775" y="3060165"/>
            <a:ext cx="92400" cy="411825"/>
            <a:chOff x="845575" y="2563700"/>
            <a:chExt cx="92400" cy="411825"/>
          </a:xfrm>
        </p:grpSpPr>
        <p:cxnSp>
          <p:nvCxnSpPr>
            <p:cNvPr id="242" name="Google Shape;242;p22"/>
            <p:cNvCxnSpPr/>
            <p:nvPr/>
          </p:nvCxnSpPr>
          <p:spPr>
            <a:xfrm>
              <a:off x="891775" y="2616125"/>
              <a:ext cx="0" cy="359400"/>
            </a:xfrm>
            <a:prstGeom prst="straightConnector1">
              <a:avLst/>
            </a:prstGeom>
            <a:noFill/>
            <a:ln cap="flat" cmpd="sng" w="9525">
              <a:solidFill>
                <a:srgbClr val="000000"/>
              </a:solidFill>
              <a:prstDash val="solid"/>
              <a:round/>
              <a:headEnd len="med" w="med" type="none"/>
              <a:tailEnd len="med" w="med" type="none"/>
            </a:ln>
          </p:spPr>
        </p:cxnSp>
        <p:sp>
          <p:nvSpPr>
            <p:cNvPr id="243" name="Google Shape;243;p22"/>
            <p:cNvSpPr/>
            <p:nvPr/>
          </p:nvSpPr>
          <p:spPr>
            <a:xfrm>
              <a:off x="845575" y="2563700"/>
              <a:ext cx="92400" cy="924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7" name="Shape 247"/>
        <p:cNvGrpSpPr/>
        <p:nvPr/>
      </p:nvGrpSpPr>
      <p:grpSpPr>
        <a:xfrm>
          <a:off x="0" y="0"/>
          <a:ext cx="0" cy="0"/>
          <a:chOff x="0" y="0"/>
          <a:chExt cx="0" cy="0"/>
        </a:xfrm>
      </p:grpSpPr>
      <p:sp>
        <p:nvSpPr>
          <p:cNvPr id="248" name="Google Shape;248;p23"/>
          <p:cNvSpPr txBox="1"/>
          <p:nvPr>
            <p:ph type="title"/>
          </p:nvPr>
        </p:nvSpPr>
        <p:spPr>
          <a:xfrm>
            <a:off x="1274325" y="1826700"/>
            <a:ext cx="7110000" cy="1490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4500">
                <a:latin typeface="Times New Roman"/>
                <a:ea typeface="Times New Roman"/>
                <a:cs typeface="Times New Roman"/>
                <a:sym typeface="Times New Roman"/>
              </a:rPr>
              <a:t>Module 1: </a:t>
            </a:r>
            <a:endParaRPr sz="4500">
              <a:latin typeface="Times New Roman"/>
              <a:ea typeface="Times New Roman"/>
              <a:cs typeface="Times New Roman"/>
              <a:sym typeface="Times New Roman"/>
            </a:endParaRPr>
          </a:p>
          <a:p>
            <a:pPr indent="0" lvl="0" marL="0" rtl="0" algn="ctr">
              <a:spcBef>
                <a:spcPts val="0"/>
              </a:spcBef>
              <a:spcAft>
                <a:spcPts val="0"/>
              </a:spcAft>
              <a:buNone/>
            </a:pPr>
            <a:r>
              <a:rPr lang="en-GB" sz="4500">
                <a:latin typeface="Times New Roman"/>
                <a:ea typeface="Times New Roman"/>
                <a:cs typeface="Times New Roman"/>
                <a:sym typeface="Times New Roman"/>
              </a:rPr>
              <a:t>Detection of Child Predators on Social Media</a:t>
            </a:r>
            <a:endParaRPr sz="4500">
              <a:latin typeface="Times New Roman"/>
              <a:ea typeface="Times New Roman"/>
              <a:cs typeface="Times New Roman"/>
              <a:sym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4"/>
          <p:cNvSpPr txBox="1"/>
          <p:nvPr>
            <p:ph type="title"/>
          </p:nvPr>
        </p:nvSpPr>
        <p:spPr>
          <a:xfrm>
            <a:off x="729450" y="1387406"/>
            <a:ext cx="7688400" cy="51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2500">
                <a:latin typeface="Times New Roman"/>
                <a:ea typeface="Times New Roman"/>
                <a:cs typeface="Times New Roman"/>
                <a:sym typeface="Times New Roman"/>
              </a:rPr>
              <a:t>The parent module has been divided into 3 Sub-Modules</a:t>
            </a:r>
            <a:endParaRPr sz="1100">
              <a:latin typeface="Times New Roman"/>
              <a:ea typeface="Times New Roman"/>
              <a:cs typeface="Times New Roman"/>
              <a:sym typeface="Times New Roman"/>
            </a:endParaRPr>
          </a:p>
        </p:txBody>
      </p:sp>
      <p:pic>
        <p:nvPicPr>
          <p:cNvPr descr="shutterstock_227447065.jpg" id="254" name="Google Shape;254;p24"/>
          <p:cNvPicPr preferRelativeResize="0"/>
          <p:nvPr/>
        </p:nvPicPr>
        <p:blipFill rotWithShape="1">
          <a:blip r:embed="rId3">
            <a:alphaModFix/>
          </a:blip>
          <a:srcRect b="11982" l="0" r="0" t="11982"/>
          <a:stretch/>
        </p:blipFill>
        <p:spPr>
          <a:xfrm>
            <a:off x="830400" y="2091180"/>
            <a:ext cx="2501199" cy="1267837"/>
          </a:xfrm>
          <a:prstGeom prst="rect">
            <a:avLst/>
          </a:prstGeom>
          <a:noFill/>
          <a:ln>
            <a:noFill/>
          </a:ln>
        </p:spPr>
      </p:pic>
      <p:sp>
        <p:nvSpPr>
          <p:cNvPr id="255" name="Google Shape;255;p24"/>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1 </a:t>
            </a:r>
            <a:endParaRPr b="1" sz="3000">
              <a:solidFill>
                <a:srgbClr val="FFFFFF"/>
              </a:solidFill>
              <a:latin typeface="Raleway"/>
              <a:ea typeface="Raleway"/>
              <a:cs typeface="Raleway"/>
              <a:sym typeface="Raleway"/>
            </a:endParaRPr>
          </a:p>
        </p:txBody>
      </p:sp>
      <p:grpSp>
        <p:nvGrpSpPr>
          <p:cNvPr id="256" name="Google Shape;256;p24"/>
          <p:cNvGrpSpPr/>
          <p:nvPr/>
        </p:nvGrpSpPr>
        <p:grpSpPr>
          <a:xfrm>
            <a:off x="830400" y="3274596"/>
            <a:ext cx="2501700" cy="1353953"/>
            <a:chOff x="830400" y="3274596"/>
            <a:chExt cx="2501700" cy="1353953"/>
          </a:xfrm>
        </p:grpSpPr>
        <p:sp>
          <p:nvSpPr>
            <p:cNvPr id="257" name="Google Shape;257;p24"/>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9" name="Google Shape;259;p24"/>
          <p:cNvSpPr txBox="1"/>
          <p:nvPr>
            <p:ph type="title"/>
          </p:nvPr>
        </p:nvSpPr>
        <p:spPr>
          <a:xfrm>
            <a:off x="962103" y="3777853"/>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700">
                <a:latin typeface="Times New Roman"/>
                <a:ea typeface="Times New Roman"/>
                <a:cs typeface="Times New Roman"/>
                <a:sym typeface="Times New Roman"/>
              </a:rPr>
              <a:t>TOPIC MODELLING: LDA</a:t>
            </a:r>
            <a:endParaRPr sz="1700">
              <a:latin typeface="Times New Roman"/>
              <a:ea typeface="Times New Roman"/>
              <a:cs typeface="Times New Roman"/>
              <a:sym typeface="Times New Roman"/>
            </a:endParaRPr>
          </a:p>
        </p:txBody>
      </p:sp>
      <p:pic>
        <p:nvPicPr>
          <p:cNvPr descr="shutterstock_425821354.jpg" id="260" name="Google Shape;260;p24"/>
          <p:cNvPicPr preferRelativeResize="0"/>
          <p:nvPr/>
        </p:nvPicPr>
        <p:blipFill rotWithShape="1">
          <a:blip r:embed="rId4">
            <a:alphaModFix/>
          </a:blip>
          <a:srcRect b="12034" l="0" r="0" t="12034"/>
          <a:stretch/>
        </p:blipFill>
        <p:spPr>
          <a:xfrm>
            <a:off x="3332867" y="3359013"/>
            <a:ext cx="2501197" cy="1267831"/>
          </a:xfrm>
          <a:prstGeom prst="rect">
            <a:avLst/>
          </a:prstGeom>
          <a:noFill/>
          <a:ln>
            <a:noFill/>
          </a:ln>
        </p:spPr>
      </p:pic>
      <p:sp>
        <p:nvSpPr>
          <p:cNvPr id="261" name="Google Shape;261;p24"/>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2 </a:t>
            </a:r>
            <a:endParaRPr b="1" sz="3000">
              <a:solidFill>
                <a:srgbClr val="FFFFFF"/>
              </a:solidFill>
              <a:latin typeface="Raleway"/>
              <a:ea typeface="Raleway"/>
              <a:cs typeface="Raleway"/>
              <a:sym typeface="Raleway"/>
            </a:endParaRPr>
          </a:p>
        </p:txBody>
      </p:sp>
      <p:grpSp>
        <p:nvGrpSpPr>
          <p:cNvPr id="262" name="Google Shape;262;p24"/>
          <p:cNvGrpSpPr/>
          <p:nvPr/>
        </p:nvGrpSpPr>
        <p:grpSpPr>
          <a:xfrm flipH="1" rot="10800000">
            <a:off x="3332867" y="2091171"/>
            <a:ext cx="2501700" cy="1353953"/>
            <a:chOff x="830400" y="3274596"/>
            <a:chExt cx="2501700" cy="1353953"/>
          </a:xfrm>
        </p:grpSpPr>
        <p:sp>
          <p:nvSpPr>
            <p:cNvPr id="263" name="Google Shape;263;p24"/>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4"/>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4"/>
          <p:cNvSpPr txBox="1"/>
          <p:nvPr>
            <p:ph type="title"/>
          </p:nvPr>
        </p:nvSpPr>
        <p:spPr>
          <a:xfrm>
            <a:off x="3462950" y="2471153"/>
            <a:ext cx="2238300" cy="63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600">
                <a:latin typeface="Times New Roman"/>
                <a:ea typeface="Times New Roman"/>
                <a:cs typeface="Times New Roman"/>
                <a:sym typeface="Times New Roman"/>
              </a:rPr>
              <a:t>Sentiment and Content Analysis</a:t>
            </a:r>
            <a:endParaRPr sz="1600">
              <a:latin typeface="Times New Roman"/>
              <a:ea typeface="Times New Roman"/>
              <a:cs typeface="Times New Roman"/>
              <a:sym typeface="Times New Roman"/>
            </a:endParaRPr>
          </a:p>
        </p:txBody>
      </p:sp>
      <p:pic>
        <p:nvPicPr>
          <p:cNvPr descr="shutterstock_512483578.jpg" id="266" name="Google Shape;266;p24"/>
          <p:cNvPicPr preferRelativeResize="0"/>
          <p:nvPr/>
        </p:nvPicPr>
        <p:blipFill rotWithShape="1">
          <a:blip r:embed="rId5">
            <a:alphaModFix/>
          </a:blip>
          <a:srcRect b="11982" l="0" r="0" t="11982"/>
          <a:stretch/>
        </p:blipFill>
        <p:spPr>
          <a:xfrm>
            <a:off x="5832591" y="2091175"/>
            <a:ext cx="2501198" cy="1267840"/>
          </a:xfrm>
          <a:prstGeom prst="rect">
            <a:avLst/>
          </a:prstGeom>
          <a:noFill/>
          <a:ln>
            <a:noFill/>
          </a:ln>
        </p:spPr>
      </p:pic>
      <p:sp>
        <p:nvSpPr>
          <p:cNvPr id="267" name="Google Shape;267;p24"/>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3 </a:t>
            </a:r>
            <a:endParaRPr b="1" sz="3000">
              <a:solidFill>
                <a:srgbClr val="FFFFFF"/>
              </a:solidFill>
              <a:latin typeface="Raleway"/>
              <a:ea typeface="Raleway"/>
              <a:cs typeface="Raleway"/>
              <a:sym typeface="Raleway"/>
            </a:endParaRPr>
          </a:p>
        </p:txBody>
      </p:sp>
      <p:grpSp>
        <p:nvGrpSpPr>
          <p:cNvPr id="268" name="Google Shape;268;p24"/>
          <p:cNvGrpSpPr/>
          <p:nvPr/>
        </p:nvGrpSpPr>
        <p:grpSpPr>
          <a:xfrm>
            <a:off x="5832591" y="3274596"/>
            <a:ext cx="2501700" cy="1353953"/>
            <a:chOff x="830400" y="3274596"/>
            <a:chExt cx="2501700" cy="1353953"/>
          </a:xfrm>
        </p:grpSpPr>
        <p:sp>
          <p:nvSpPr>
            <p:cNvPr id="269" name="Google Shape;269;p24"/>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4"/>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4"/>
          <p:cNvSpPr txBox="1"/>
          <p:nvPr>
            <p:ph type="title"/>
          </p:nvPr>
        </p:nvSpPr>
        <p:spPr>
          <a:xfrm>
            <a:off x="6026200" y="3777855"/>
            <a:ext cx="2238300" cy="63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800">
                <a:latin typeface="Times New Roman"/>
                <a:ea typeface="Times New Roman"/>
                <a:cs typeface="Times New Roman"/>
                <a:sym typeface="Times New Roman"/>
              </a:rPr>
              <a:t>Textual Analysis:N-Grams</a:t>
            </a:r>
            <a:endParaRPr sz="1800">
              <a:latin typeface="Times New Roman"/>
              <a:ea typeface="Times New Roman"/>
              <a:cs typeface="Times New Roman"/>
              <a:sym typeface="Times New Rom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25"/>
          <p:cNvSpPr txBox="1"/>
          <p:nvPr>
            <p:ph type="title"/>
          </p:nvPr>
        </p:nvSpPr>
        <p:spPr>
          <a:xfrm>
            <a:off x="729450" y="2056375"/>
            <a:ext cx="8147700" cy="1518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900">
                <a:latin typeface="Times New Roman"/>
                <a:ea typeface="Times New Roman"/>
                <a:cs typeface="Times New Roman"/>
                <a:sym typeface="Times New Roman"/>
              </a:rPr>
              <a:t>Sub Module 1: </a:t>
            </a:r>
            <a:endParaRPr b="1" sz="4900">
              <a:latin typeface="Times New Roman"/>
              <a:ea typeface="Times New Roman"/>
              <a:cs typeface="Times New Roman"/>
              <a:sym typeface="Times New Roman"/>
            </a:endParaRPr>
          </a:p>
          <a:p>
            <a:pPr indent="0" lvl="0" marL="0" rtl="0" algn="l">
              <a:spcBef>
                <a:spcPts val="1600"/>
              </a:spcBef>
              <a:spcAft>
                <a:spcPts val="1600"/>
              </a:spcAft>
              <a:buNone/>
            </a:pPr>
            <a:r>
              <a:rPr b="1" lang="en-GB" sz="4900">
                <a:latin typeface="Times New Roman"/>
                <a:ea typeface="Times New Roman"/>
                <a:cs typeface="Times New Roman"/>
                <a:sym typeface="Times New Roman"/>
              </a:rPr>
              <a:t>Topic Modelling</a:t>
            </a:r>
            <a:r>
              <a:rPr b="1" lang="en-GB" sz="4900">
                <a:latin typeface="Times New Roman"/>
                <a:ea typeface="Times New Roman"/>
                <a:cs typeface="Times New Roman"/>
                <a:sym typeface="Times New Roman"/>
              </a:rPr>
              <a:t> - LDA</a:t>
            </a:r>
            <a:endParaRPr b="1" sz="4900">
              <a:latin typeface="Times New Roman"/>
              <a:ea typeface="Times New Roman"/>
              <a:cs typeface="Times New Roman"/>
              <a:sym typeface="Times New Roma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type="title"/>
          </p:nvPr>
        </p:nvSpPr>
        <p:spPr>
          <a:xfrm>
            <a:off x="730000" y="1318650"/>
            <a:ext cx="3300900" cy="1707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Times New Roman"/>
                <a:ea typeface="Times New Roman"/>
                <a:cs typeface="Times New Roman"/>
                <a:sym typeface="Times New Roman"/>
              </a:rPr>
              <a:t>Topic Modelling:</a:t>
            </a:r>
            <a:endParaRPr>
              <a:latin typeface="Times New Roman"/>
              <a:ea typeface="Times New Roman"/>
              <a:cs typeface="Times New Roman"/>
              <a:sym typeface="Times New Roman"/>
            </a:endParaRPr>
          </a:p>
          <a:p>
            <a:pPr indent="0" lvl="0" marL="0" rtl="0" algn="ctr">
              <a:spcBef>
                <a:spcPts val="0"/>
              </a:spcBef>
              <a:spcAft>
                <a:spcPts val="0"/>
              </a:spcAft>
              <a:buNone/>
            </a:pPr>
            <a:r>
              <a:t/>
            </a:r>
            <a:endParaRPr>
              <a:latin typeface="Times New Roman"/>
              <a:ea typeface="Times New Roman"/>
              <a:cs typeface="Times New Roman"/>
              <a:sym typeface="Times New Roman"/>
            </a:endParaRPr>
          </a:p>
          <a:p>
            <a:pPr indent="0" lvl="0" marL="0" rtl="0" algn="ctr">
              <a:spcBef>
                <a:spcPts val="0"/>
              </a:spcBef>
              <a:spcAft>
                <a:spcPts val="0"/>
              </a:spcAft>
              <a:buNone/>
            </a:pPr>
            <a:r>
              <a:rPr lang="en-GB">
                <a:latin typeface="Times New Roman"/>
                <a:ea typeface="Times New Roman"/>
                <a:cs typeface="Times New Roman"/>
                <a:sym typeface="Times New Roman"/>
              </a:rPr>
              <a:t>An Unsupervised Learning Technique</a:t>
            </a:r>
            <a:endParaRPr>
              <a:latin typeface="Times New Roman"/>
              <a:ea typeface="Times New Roman"/>
              <a:cs typeface="Times New Roman"/>
              <a:sym typeface="Times New Roman"/>
            </a:endParaRPr>
          </a:p>
        </p:txBody>
      </p:sp>
      <p:sp>
        <p:nvSpPr>
          <p:cNvPr id="282" name="Google Shape;282;p26"/>
          <p:cNvSpPr txBox="1"/>
          <p:nvPr>
            <p:ph idx="2" type="body"/>
          </p:nvPr>
        </p:nvSpPr>
        <p:spPr>
          <a:xfrm>
            <a:off x="3913525" y="0"/>
            <a:ext cx="4917900" cy="5143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b="1" sz="1500" u="sng">
              <a:latin typeface="Times New Roman"/>
              <a:ea typeface="Times New Roman"/>
              <a:cs typeface="Times New Roman"/>
              <a:sym typeface="Times New Roman"/>
            </a:endParaRPr>
          </a:p>
          <a:p>
            <a:pPr indent="0" lvl="0" marL="0" rtl="0" algn="ctr">
              <a:spcBef>
                <a:spcPts val="1600"/>
              </a:spcBef>
              <a:spcAft>
                <a:spcPts val="0"/>
              </a:spcAft>
              <a:buNone/>
            </a:pPr>
            <a:r>
              <a:rPr b="1" lang="en-GB" sz="2100" u="sng">
                <a:latin typeface="Times New Roman"/>
                <a:ea typeface="Times New Roman"/>
                <a:cs typeface="Times New Roman"/>
                <a:sym typeface="Times New Roman"/>
              </a:rPr>
              <a:t>Key Features</a:t>
            </a:r>
            <a:endParaRPr b="1" sz="2100" u="sng">
              <a:latin typeface="Times New Roman"/>
              <a:ea typeface="Times New Roman"/>
              <a:cs typeface="Times New Roman"/>
              <a:sym typeface="Times New Roman"/>
            </a:endParaRPr>
          </a:p>
          <a:p>
            <a:pPr indent="0" lvl="0" marL="0" rtl="0" algn="l">
              <a:spcBef>
                <a:spcPts val="1600"/>
              </a:spcBef>
              <a:spcAft>
                <a:spcPts val="0"/>
              </a:spcAft>
              <a:buNone/>
            </a:pPr>
            <a:r>
              <a:t/>
            </a:r>
            <a:endParaRPr sz="1600">
              <a:latin typeface="Times New Roman"/>
              <a:ea typeface="Times New Roman"/>
              <a:cs typeface="Times New Roman"/>
              <a:sym typeface="Times New Roman"/>
            </a:endParaRPr>
          </a:p>
          <a:p>
            <a:pPr indent="-342900" lvl="0" marL="457200" rtl="0" algn="just">
              <a:spcBef>
                <a:spcPts val="1600"/>
              </a:spcBef>
              <a:spcAft>
                <a:spcPts val="0"/>
              </a:spcAft>
              <a:buSzPts val="1800"/>
              <a:buFont typeface="Times New Roman"/>
              <a:buChar char="●"/>
            </a:pPr>
            <a:r>
              <a:rPr lang="en-GB" sz="1800">
                <a:latin typeface="Times New Roman"/>
                <a:ea typeface="Times New Roman"/>
                <a:cs typeface="Times New Roman"/>
                <a:sym typeface="Times New Roman"/>
              </a:rPr>
              <a:t>I</a:t>
            </a:r>
            <a:r>
              <a:rPr lang="en-GB" sz="1800">
                <a:latin typeface="Times New Roman"/>
                <a:ea typeface="Times New Roman"/>
                <a:cs typeface="Times New Roman"/>
                <a:sym typeface="Times New Roman"/>
              </a:rPr>
              <a:t>nvolves counting words and grouping similar word patterns to infer topics within unstructured data.</a:t>
            </a:r>
            <a:endParaRPr sz="1800">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lang="en-GB" sz="1800">
                <a:latin typeface="Times New Roman"/>
                <a:ea typeface="Times New Roman"/>
                <a:cs typeface="Times New Roman"/>
                <a:sym typeface="Times New Roman"/>
              </a:rPr>
              <a:t>We have made use of Latent Dirichlet Allocation (LDA) to do topic analysis of the chat conversations.</a:t>
            </a:r>
            <a:endParaRPr sz="1800">
              <a:latin typeface="Times New Roman"/>
              <a:ea typeface="Times New Roman"/>
              <a:cs typeface="Times New Roman"/>
              <a:sym typeface="Times New Roman"/>
            </a:endParaRPr>
          </a:p>
          <a:p>
            <a:pPr indent="-342900" lvl="0" marL="457200" rtl="0" algn="just">
              <a:spcBef>
                <a:spcPts val="0"/>
              </a:spcBef>
              <a:spcAft>
                <a:spcPts val="0"/>
              </a:spcAft>
              <a:buSzPts val="1800"/>
              <a:buFont typeface="Times New Roman"/>
              <a:buChar char="●"/>
            </a:pPr>
            <a:r>
              <a:rPr lang="en-GB" sz="1800">
                <a:latin typeface="Times New Roman"/>
                <a:ea typeface="Times New Roman"/>
                <a:cs typeface="Times New Roman"/>
                <a:sym typeface="Times New Roman"/>
              </a:rPr>
              <a:t>The goal of LDA is to determine the mixture of topics that a document contains. Each document is represented as a distribution over a fixed number of topics, while each topic is represented as a distribution over words.</a:t>
            </a:r>
            <a:endParaRPr sz="1800">
              <a:latin typeface="Times New Roman"/>
              <a:ea typeface="Times New Roman"/>
              <a:cs typeface="Times New Roman"/>
              <a:sym typeface="Times New Roman"/>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